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56" r:id="rId5"/>
    <p:sldId id="325" r:id="rId6"/>
    <p:sldId id="324" r:id="rId7"/>
    <p:sldId id="309" r:id="rId8"/>
    <p:sldId id="310" r:id="rId9"/>
    <p:sldId id="291" r:id="rId10"/>
    <p:sldId id="294" r:id="rId11"/>
    <p:sldId id="295" r:id="rId12"/>
    <p:sldId id="300" r:id="rId13"/>
    <p:sldId id="303" r:id="rId14"/>
    <p:sldId id="297" r:id="rId15"/>
    <p:sldId id="293" r:id="rId16"/>
    <p:sldId id="296" r:id="rId17"/>
    <p:sldId id="299" r:id="rId18"/>
    <p:sldId id="286" r:id="rId19"/>
    <p:sldId id="308" r:id="rId20"/>
    <p:sldId id="274" r:id="rId21"/>
    <p:sldId id="287" r:id="rId22"/>
    <p:sldId id="305" r:id="rId23"/>
    <p:sldId id="307" r:id="rId24"/>
    <p:sldId id="304" r:id="rId25"/>
    <p:sldId id="288" r:id="rId26"/>
    <p:sldId id="302" r:id="rId27"/>
    <p:sldId id="277" r:id="rId28"/>
    <p:sldId id="289" r:id="rId29"/>
    <p:sldId id="323" r:id="rId30"/>
    <p:sldId id="311" r:id="rId31"/>
    <p:sldId id="312" r:id="rId32"/>
    <p:sldId id="313" r:id="rId33"/>
    <p:sldId id="318" r:id="rId34"/>
    <p:sldId id="322" r:id="rId35"/>
    <p:sldId id="268" r:id="rId36"/>
    <p:sldId id="262" r:id="rId37"/>
    <p:sldId id="264" r:id="rId38"/>
    <p:sldId id="269" r:id="rId39"/>
    <p:sldId id="265" r:id="rId40"/>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DeYoung" initials="RD" lastIdx="1" clrIdx="0">
    <p:extLst>
      <p:ext uri="{19B8F6BF-5375-455C-9EA6-DF929625EA0E}">
        <p15:presenceInfo xmlns:p15="http://schemas.microsoft.com/office/powerpoint/2012/main" userId="S::rdeyoung@calvin.edu::e1fadae6-1b1c-47a0-b08d-e6ece54004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83"/>
    <p:restoredTop sz="94807"/>
  </p:normalViewPr>
  <p:slideViewPr>
    <p:cSldViewPr snapToGrid="0" snapToObjects="1">
      <p:cViewPr varScale="1">
        <p:scale>
          <a:sx n="114" d="100"/>
          <a:sy n="114" d="100"/>
        </p:scale>
        <p:origin x="176" y="3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6FF6F-8222-1E44-AA38-67DAF9A66CB2}" type="datetimeFigureOut">
              <a:rPr lang="en-US" smtClean="0"/>
              <a:t>9/24/24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4EC2F-C428-924B-9C49-AE6EF81B4C04}" type="slidenum">
              <a:rPr lang="en-US" smtClean="0"/>
              <a:t>‹#›</a:t>
            </a:fld>
            <a:endParaRPr lang="en-US"/>
          </a:p>
        </p:txBody>
      </p:sp>
    </p:spTree>
    <p:extLst>
      <p:ext uri="{BB962C8B-B14F-4D97-AF65-F5344CB8AC3E}">
        <p14:creationId xmlns:p14="http://schemas.microsoft.com/office/powerpoint/2010/main" val="3728129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Brown’s CALVIN connection! Resident director and multicultural liaison</a:t>
            </a:r>
          </a:p>
        </p:txBody>
      </p:sp>
      <p:sp>
        <p:nvSpPr>
          <p:cNvPr id="4" name="Slide Number Placeholder 3"/>
          <p:cNvSpPr>
            <a:spLocks noGrp="1"/>
          </p:cNvSpPr>
          <p:nvPr>
            <p:ph type="sldNum" sz="quarter" idx="5"/>
          </p:nvPr>
        </p:nvSpPr>
        <p:spPr/>
        <p:txBody>
          <a:bodyPr/>
          <a:lstStyle/>
          <a:p>
            <a:fld id="{84FE850C-55EC-4646-8290-D89DA9B4169C}" type="slidenum">
              <a:rPr lang="en-US" smtClean="0"/>
              <a:t>34</a:t>
            </a:fld>
            <a:endParaRPr lang="en-US"/>
          </a:p>
        </p:txBody>
      </p:sp>
    </p:spTree>
    <p:extLst>
      <p:ext uri="{BB962C8B-B14F-4D97-AF65-F5344CB8AC3E}">
        <p14:creationId xmlns:p14="http://schemas.microsoft.com/office/powerpoint/2010/main" val="254036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“Justice comes before reconciliation because justice is so much harder,” Brown said. “We overcome that exhaustion by doing work as a community, not as individuals… the pursuit of racial justice relies on us; no one person is working alone.” –Brown https://</a:t>
            </a:r>
            <a:r>
              <a:rPr lang="en-US" sz="1200" b="0" i="0" kern="1200" dirty="0" err="1">
                <a:solidFill>
                  <a:schemeClr val="tx1"/>
                </a:solidFill>
                <a:effectLst/>
                <a:latin typeface="+mn-lt"/>
                <a:ea typeface="+mn-ea"/>
                <a:cs typeface="+mn-cs"/>
              </a:rPr>
              <a:t>www.grcc.edu</a:t>
            </a:r>
            <a:r>
              <a:rPr lang="en-US" sz="1200" b="0" i="0" kern="1200" dirty="0">
                <a:solidFill>
                  <a:schemeClr val="tx1"/>
                </a:solidFill>
                <a:effectLst/>
                <a:latin typeface="+mn-lt"/>
                <a:ea typeface="+mn-ea"/>
                <a:cs typeface="+mn-cs"/>
              </a:rPr>
              <a:t>/about-</a:t>
            </a:r>
            <a:r>
              <a:rPr lang="en-US" sz="1200" b="0" i="0" kern="1200" dirty="0" err="1">
                <a:solidFill>
                  <a:schemeClr val="tx1"/>
                </a:solidFill>
                <a:effectLst/>
                <a:latin typeface="+mn-lt"/>
                <a:ea typeface="+mn-ea"/>
                <a:cs typeface="+mn-cs"/>
              </a:rPr>
              <a:t>grcc</a:t>
            </a:r>
            <a:r>
              <a:rPr lang="en-US" sz="1200" b="0" i="0" kern="1200" dirty="0">
                <a:solidFill>
                  <a:schemeClr val="tx1"/>
                </a:solidFill>
                <a:effectLst/>
                <a:latin typeface="+mn-lt"/>
                <a:ea typeface="+mn-ea"/>
                <a:cs typeface="+mn-cs"/>
              </a:rPr>
              <a:t>/news/school-news-network-feature-austin-channing-brown-starts-diversity-lecture-series-discussing-faith</a:t>
            </a:r>
            <a:endParaRPr lang="en-US" dirty="0"/>
          </a:p>
        </p:txBody>
      </p:sp>
      <p:sp>
        <p:nvSpPr>
          <p:cNvPr id="4" name="Slide Number Placeholder 3"/>
          <p:cNvSpPr>
            <a:spLocks noGrp="1"/>
          </p:cNvSpPr>
          <p:nvPr>
            <p:ph type="sldNum" sz="quarter" idx="5"/>
          </p:nvPr>
        </p:nvSpPr>
        <p:spPr/>
        <p:txBody>
          <a:bodyPr/>
          <a:lstStyle/>
          <a:p>
            <a:fld id="{84FE850C-55EC-4646-8290-D89DA9B4169C}" type="slidenum">
              <a:rPr lang="en-US" smtClean="0"/>
              <a:t>36</a:t>
            </a:fld>
            <a:endParaRPr lang="en-US"/>
          </a:p>
        </p:txBody>
      </p:sp>
    </p:spTree>
    <p:extLst>
      <p:ext uri="{BB962C8B-B14F-4D97-AF65-F5344CB8AC3E}">
        <p14:creationId xmlns:p14="http://schemas.microsoft.com/office/powerpoint/2010/main" val="7205101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796117"/>
            <a:ext cx="10363200" cy="946891"/>
          </a:xfrm>
        </p:spPr>
        <p:txBody>
          <a:bodyPr/>
          <a:lstStyle>
            <a:lvl1pPr algn="ctr">
              <a:defRPr sz="3800" baseline="0">
                <a:solidFill>
                  <a:schemeClr val="tx1"/>
                </a:solidFill>
                <a:latin typeface="Arial"/>
                <a:cs typeface="Arial"/>
              </a:defRPr>
            </a:lvl1pPr>
          </a:lstStyle>
          <a:p>
            <a:r>
              <a:rPr lang="en-US" dirty="0"/>
              <a:t>PRESENTATION TITLE</a:t>
            </a:r>
          </a:p>
        </p:txBody>
      </p:sp>
      <p:sp>
        <p:nvSpPr>
          <p:cNvPr id="3" name="Subtitle 2"/>
          <p:cNvSpPr>
            <a:spLocks noGrp="1"/>
          </p:cNvSpPr>
          <p:nvPr>
            <p:ph type="subTitle" idx="1" hasCustomPrompt="1"/>
          </p:nvPr>
        </p:nvSpPr>
        <p:spPr>
          <a:xfrm>
            <a:off x="1828800" y="3743008"/>
            <a:ext cx="8534400" cy="534715"/>
          </a:xfrm>
        </p:spPr>
        <p:txBody>
          <a:bodyPr/>
          <a:lstStyle>
            <a:lvl1pPr marL="0" indent="0" algn="ctr">
              <a:buNone/>
              <a:defRPr sz="3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ctr"/>
            <a:r>
              <a:rPr lang="en-US" sz="2400" dirty="0">
                <a:solidFill>
                  <a:srgbClr val="B40023"/>
                </a:solidFill>
                <a:latin typeface="Constantia"/>
                <a:cs typeface="Constantia"/>
              </a:rPr>
              <a:t>Subtitle here</a:t>
            </a:r>
          </a:p>
        </p:txBody>
      </p:sp>
    </p:spTree>
    <p:extLst>
      <p:ext uri="{BB962C8B-B14F-4D97-AF65-F5344CB8AC3E}">
        <p14:creationId xmlns:p14="http://schemas.microsoft.com/office/powerpoint/2010/main" val="1008590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800"/>
            </a:lvl1pPr>
          </a:lstStyle>
          <a:p>
            <a:r>
              <a:rPr lang="en-US" dirty="0"/>
              <a:t>SLIDE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599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433248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800"/>
            </a:lvl1pPr>
          </a:lstStyle>
          <a:p>
            <a:r>
              <a:rPr lang="en-US" dirty="0"/>
              <a:t>SLIDE TITLE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9165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800"/>
            </a:lvl1pPr>
          </a:lstStyle>
          <a:p>
            <a:r>
              <a:rPr lang="en-US" dirty="0"/>
              <a:t>SLIDE TITLE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fld id="{879BA799-38BA-6048-BD1A-3102FBE98DC4}" type="datetimeFigureOut">
              <a:rPr lang="en-US"/>
              <a:pPr>
                <a:defRPr/>
              </a:pPr>
              <a:t>9/24/24</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05252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rgbClr r="0" g="0" b="0"/>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4" name="Footer Placeholder 3"/>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671883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621765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5064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pPr>
              <a:defRPr/>
            </a:pPr>
            <a:fld id="{47A55717-EB62-2F4F-AD7D-B8288E197F68}" type="slidenum">
              <a:rPr lang="en-US" smtClean="0"/>
              <a:pPr>
                <a:defRPr/>
              </a:pPr>
              <a:t>‹#›</a:t>
            </a:fld>
            <a:r>
              <a:rPr lang="en-US" dirty="0"/>
              <a:t>    </a:t>
            </a:r>
            <a:fld id="{7CC364B6-35E5-A045-8C5F-DBEE51533F5F}" type="datetimeFigureOut">
              <a:rPr lang="en-US" smtClean="0"/>
              <a:pPr>
                <a:defRPr/>
              </a:pPr>
              <a:t>9/24/24</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876632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SLIDE TITLE</a:t>
            </a:r>
          </a:p>
        </p:txBody>
      </p:sp>
      <p:sp>
        <p:nvSpPr>
          <p:cNvPr id="1028"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47A55717-EB62-2F4F-AD7D-B8288E197F68}" type="slidenum">
              <a:rPr lang="en-US"/>
              <a:pPr>
                <a:defRPr/>
              </a:pPr>
              <a:t>‹#›</a:t>
            </a:fld>
            <a:r>
              <a:rPr lang="en-US" dirty="0"/>
              <a:t>    </a:t>
            </a:r>
            <a:fld id="{7CC364B6-35E5-A045-8C5F-DBEE51533F5F}" type="datetimeFigureOut">
              <a:rPr lang="en-US"/>
              <a:pPr>
                <a:defRPr/>
              </a:pPr>
              <a:t>9/24/24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xStyles>
    <p:titleStyle>
      <a:lvl1pPr algn="l" defTabSz="457200" rtl="0" eaLnBrk="1" fontAlgn="base" hangingPunct="1">
        <a:spcBef>
          <a:spcPct val="0"/>
        </a:spcBef>
        <a:spcAft>
          <a:spcPct val="0"/>
        </a:spcAft>
        <a:defRPr sz="3800" kern="1200" baseline="0">
          <a:solidFill>
            <a:srgbClr val="9F0000"/>
          </a:solidFill>
          <a:latin typeface="Arial"/>
          <a:ea typeface="ＭＳ Ｐゴシック" charset="0"/>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0"/>
        </a:defRPr>
      </a:lvl2pPr>
      <a:lvl3pPr algn="l" defTabSz="457200" rtl="0" eaLnBrk="1" fontAlgn="base" hangingPunct="1">
        <a:spcBef>
          <a:spcPct val="0"/>
        </a:spcBef>
        <a:spcAft>
          <a:spcPct val="0"/>
        </a:spcAft>
        <a:defRPr sz="4400">
          <a:solidFill>
            <a:schemeClr val="tx1"/>
          </a:solidFill>
          <a:latin typeface="Arial" charset="0"/>
          <a:ea typeface="ＭＳ Ｐゴシック" charset="0"/>
        </a:defRPr>
      </a:lvl3pPr>
      <a:lvl4pPr algn="l" defTabSz="457200" rtl="0" eaLnBrk="1" fontAlgn="base" hangingPunct="1">
        <a:spcBef>
          <a:spcPct val="0"/>
        </a:spcBef>
        <a:spcAft>
          <a:spcPct val="0"/>
        </a:spcAft>
        <a:defRPr sz="4400">
          <a:solidFill>
            <a:schemeClr val="tx1"/>
          </a:solidFill>
          <a:latin typeface="Arial" charset="0"/>
          <a:ea typeface="ＭＳ Ｐゴシック" charset="0"/>
        </a:defRPr>
      </a:lvl4pPr>
      <a:lvl5pPr algn="l" defTabSz="457200" rtl="0" eaLnBrk="1" fontAlgn="base" hangingPunct="1">
        <a:spcBef>
          <a:spcPct val="0"/>
        </a:spcBef>
        <a:spcAft>
          <a:spcPct val="0"/>
        </a:spcAft>
        <a:defRPr sz="4400">
          <a:solidFill>
            <a:schemeClr val="tx1"/>
          </a:solidFill>
          <a:latin typeface="Arial" charset="0"/>
          <a:ea typeface="ＭＳ Ｐゴシック" charset="0"/>
        </a:defRPr>
      </a:lvl5pPr>
      <a:lvl6pPr marL="457200" algn="l" defTabSz="457200" rtl="0" eaLnBrk="1" fontAlgn="base" hangingPunct="1">
        <a:spcBef>
          <a:spcPct val="0"/>
        </a:spcBef>
        <a:spcAft>
          <a:spcPct val="0"/>
        </a:spcAft>
        <a:defRPr sz="4400">
          <a:solidFill>
            <a:schemeClr val="tx1"/>
          </a:solidFill>
          <a:latin typeface="Arial" charset="0"/>
          <a:ea typeface="ＭＳ Ｐゴシック" charset="0"/>
        </a:defRPr>
      </a:lvl6pPr>
      <a:lvl7pPr marL="914400" algn="l" defTabSz="457200" rtl="0" eaLnBrk="1" fontAlgn="base" hangingPunct="1">
        <a:spcBef>
          <a:spcPct val="0"/>
        </a:spcBef>
        <a:spcAft>
          <a:spcPct val="0"/>
        </a:spcAft>
        <a:defRPr sz="4400">
          <a:solidFill>
            <a:schemeClr val="tx1"/>
          </a:solidFill>
          <a:latin typeface="Arial" charset="0"/>
          <a:ea typeface="ＭＳ Ｐゴシック" charset="0"/>
        </a:defRPr>
      </a:lvl7pPr>
      <a:lvl8pPr marL="1371600" algn="l" defTabSz="457200" rtl="0" eaLnBrk="1" fontAlgn="base" hangingPunct="1">
        <a:spcBef>
          <a:spcPct val="0"/>
        </a:spcBef>
        <a:spcAft>
          <a:spcPct val="0"/>
        </a:spcAft>
        <a:defRPr sz="4400">
          <a:solidFill>
            <a:schemeClr val="tx1"/>
          </a:solidFill>
          <a:latin typeface="Arial" charset="0"/>
          <a:ea typeface="ＭＳ Ｐゴシック" charset="0"/>
        </a:defRPr>
      </a:lvl8pPr>
      <a:lvl9pPr marL="1828800" algn="l" defTabSz="457200" rtl="0" eaLnBrk="1" fontAlgn="base" hangingPunct="1">
        <a:spcBef>
          <a:spcPct val="0"/>
        </a:spcBef>
        <a:spcAft>
          <a:spcPct val="0"/>
        </a:spcAft>
        <a:defRPr sz="4400">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Wingdings" charset="0"/>
        <a:buChar char="§"/>
        <a:defRPr sz="3200" kern="1200">
          <a:solidFill>
            <a:srgbClr val="595959"/>
          </a:solidFill>
          <a:latin typeface="Constantia"/>
          <a:ea typeface="ＭＳ Ｐゴシック" charset="0"/>
          <a:cs typeface="Constantia"/>
        </a:defRPr>
      </a:lvl1pPr>
      <a:lvl2pPr marL="742950" indent="-285750" algn="l" defTabSz="457200" rtl="0" eaLnBrk="1" fontAlgn="base" hangingPunct="1">
        <a:spcBef>
          <a:spcPct val="20000"/>
        </a:spcBef>
        <a:spcAft>
          <a:spcPct val="0"/>
        </a:spcAft>
        <a:buFont typeface="Wingdings" charset="0"/>
        <a:buChar char="§"/>
        <a:defRPr sz="2800" kern="1200">
          <a:solidFill>
            <a:srgbClr val="595959"/>
          </a:solidFill>
          <a:latin typeface="Constantia"/>
          <a:ea typeface="ＭＳ Ｐゴシック" charset="0"/>
          <a:cs typeface="Constantia"/>
        </a:defRPr>
      </a:lvl2pPr>
      <a:lvl3pPr marL="1143000" indent="-228600" algn="l" defTabSz="457200" rtl="0" eaLnBrk="1" fontAlgn="base" hangingPunct="1">
        <a:spcBef>
          <a:spcPct val="20000"/>
        </a:spcBef>
        <a:spcAft>
          <a:spcPct val="0"/>
        </a:spcAft>
        <a:buFont typeface="Wingdings" charset="0"/>
        <a:buChar char="§"/>
        <a:defRPr sz="2400" kern="1200">
          <a:solidFill>
            <a:srgbClr val="595959"/>
          </a:solidFill>
          <a:latin typeface="Constantia"/>
          <a:ea typeface="ＭＳ Ｐゴシック" charset="0"/>
          <a:cs typeface="Constantia"/>
        </a:defRPr>
      </a:lvl3pPr>
      <a:lvl4pPr marL="1600200" indent="-228600" algn="l" defTabSz="457200" rtl="0" eaLnBrk="1" fontAlgn="base" hangingPunct="1">
        <a:spcBef>
          <a:spcPct val="20000"/>
        </a:spcBef>
        <a:spcAft>
          <a:spcPct val="0"/>
        </a:spcAft>
        <a:buFont typeface="Wingdings" charset="0"/>
        <a:buChar char="§"/>
        <a:defRPr sz="2000" kern="1200">
          <a:solidFill>
            <a:srgbClr val="595959"/>
          </a:solidFill>
          <a:latin typeface="Constantia"/>
          <a:ea typeface="ＭＳ Ｐゴシック" charset="0"/>
          <a:cs typeface="Constantia"/>
        </a:defRPr>
      </a:lvl4pPr>
      <a:lvl5pPr marL="2057400" indent="-228600" algn="l" defTabSz="457200" rtl="0" eaLnBrk="1" fontAlgn="base" hangingPunct="1">
        <a:spcBef>
          <a:spcPct val="20000"/>
        </a:spcBef>
        <a:spcAft>
          <a:spcPct val="0"/>
        </a:spcAft>
        <a:buFont typeface="Wingdings" charset="0"/>
        <a:buChar char="§"/>
        <a:defRPr sz="2000" kern="1200">
          <a:solidFill>
            <a:srgbClr val="595959"/>
          </a:solidFill>
          <a:latin typeface="Constantia"/>
          <a:ea typeface="ＭＳ Ｐゴシック" charset="0"/>
          <a:cs typeface="Constant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moodle.calvin.edu/pluginfile.php/2540271/mod_label/intro/wright-ch-6-7-9-10.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biblegateway.com/passage/?search=Psalm%2087&amp;version=NIV#fen-NIV-15306b" TargetMode="External"/><Relationship Id="rId2" Type="http://schemas.openxmlformats.org/officeDocument/2006/relationships/hyperlink" Target="https://www.biblegateway.com/passage/?search=Psalm%2087&amp;version=NIV#fen-NIV-15305a" TargetMode="External"/><Relationship Id="rId1" Type="http://schemas.openxmlformats.org/officeDocument/2006/relationships/slideLayout" Target="../slideLayouts/slideLayout2.xml"/><Relationship Id="rId5" Type="http://schemas.openxmlformats.org/officeDocument/2006/relationships/hyperlink" Target="https://www.biblegateway.com/passage/?search=Psalm%2087&amp;version=NIV#fen-NIV-15306d" TargetMode="External"/><Relationship Id="rId4" Type="http://schemas.openxmlformats.org/officeDocument/2006/relationships/hyperlink" Target="https://www.biblegateway.com/passage/?search=Psalm%2087&amp;version=NIV#fen-NIV-15306c"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fs.blog/how-to-read-a-book/#learn_to_read"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a:latin typeface="Century Gothic" panose="020B0502020202020204" pitchFamily="34" charset="0"/>
              </a:rPr>
              <a:t>CORE 100:</a:t>
            </a:r>
            <a:br>
              <a:rPr lang="en-US" dirty="0">
                <a:latin typeface="Century Gothic" panose="020B0502020202020204" pitchFamily="34" charset="0"/>
              </a:rPr>
            </a:br>
            <a:r>
              <a:rPr lang="en-US" dirty="0">
                <a:latin typeface="Century Gothic" panose="020B0502020202020204" pitchFamily="34" charset="0"/>
              </a:rPr>
              <a:t>Diversity &amp; Difference - Heartbreak</a:t>
            </a:r>
          </a:p>
        </p:txBody>
      </p:sp>
      <p:sp>
        <p:nvSpPr>
          <p:cNvPr id="6" name="Subtitle 5"/>
          <p:cNvSpPr>
            <a:spLocks noGrp="1"/>
          </p:cNvSpPr>
          <p:nvPr>
            <p:ph type="subTitle" idx="1"/>
          </p:nvPr>
        </p:nvSpPr>
        <p:spPr/>
        <p:txBody>
          <a:bodyPr/>
          <a:lstStyle/>
          <a:p>
            <a:endParaRPr lang="en-US" dirty="0">
              <a:latin typeface="Century Gothic" panose="020B0502020202020204" pitchFamily="34" charset="0"/>
            </a:endParaRPr>
          </a:p>
          <a:p>
            <a:r>
              <a:rPr lang="en-US" dirty="0">
                <a:latin typeface="Century Gothic" panose="020B0502020202020204" pitchFamily="34" charset="0"/>
              </a:rPr>
              <a:t>Wright; Two Cities; Belonging</a:t>
            </a:r>
            <a:endParaRPr lang="en-US" i="1" dirty="0">
              <a:latin typeface="Century Gothic" panose="020B0502020202020204" pitchFamily="34" charset="0"/>
            </a:endParaRPr>
          </a:p>
          <a:p>
            <a:r>
              <a:rPr lang="en-US" sz="2400" dirty="0">
                <a:latin typeface="Century Gothic" panose="020B0502020202020204" pitchFamily="34" charset="0"/>
              </a:rPr>
              <a:t>Stacy </a:t>
            </a:r>
            <a:r>
              <a:rPr lang="en-US" sz="2400" dirty="0" err="1">
                <a:latin typeface="Century Gothic" panose="020B0502020202020204" pitchFamily="34" charset="0"/>
              </a:rPr>
              <a:t>DeRuiter</a:t>
            </a:r>
            <a:endParaRPr lang="en-US" sz="2400" dirty="0">
              <a:latin typeface="Century Gothic" panose="020B0502020202020204" pitchFamily="34" charset="0"/>
            </a:endParaRPr>
          </a:p>
          <a:p>
            <a:r>
              <a:rPr lang="en-US" sz="2400" dirty="0">
                <a:latin typeface="Century Gothic" panose="020B0502020202020204" pitchFamily="34" charset="0"/>
              </a:rPr>
              <a:t>With thanks to Prof Rebecca DeYoung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DF6B94B-80EE-4F6E-BA40-25D106C2EC83}"/>
              </a:ext>
            </a:extLst>
          </p:cNvPr>
          <p:cNvPicPr>
            <a:picLocks noChangeAspect="1"/>
          </p:cNvPicPr>
          <p:nvPr/>
        </p:nvPicPr>
        <p:blipFill rotWithShape="1">
          <a:blip r:embed="rId2"/>
          <a:srcRect t="8812" r="-3" b="10006"/>
          <a:stretch/>
        </p:blipFill>
        <p:spPr>
          <a:xfrm>
            <a:off x="6421035" y="643467"/>
            <a:ext cx="5129784" cy="5571066"/>
          </a:xfrm>
          <a:prstGeom prst="rect">
            <a:avLst/>
          </a:prstGeom>
        </p:spPr>
      </p:pic>
      <p:sp>
        <p:nvSpPr>
          <p:cNvPr id="12" name="Rectangle 11">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DAE977-405D-4EAA-8688-D1B8996B59F0}"/>
              </a:ext>
            </a:extLst>
          </p:cNvPr>
          <p:cNvPicPr>
            <a:picLocks noChangeAspect="1"/>
          </p:cNvPicPr>
          <p:nvPr/>
        </p:nvPicPr>
        <p:blipFill rotWithShape="1">
          <a:blip r:embed="rId3"/>
          <a:srcRect l="12724" r="24201" b="-2"/>
          <a:stretch/>
        </p:blipFill>
        <p:spPr>
          <a:xfrm>
            <a:off x="641180" y="643467"/>
            <a:ext cx="5129784" cy="5571066"/>
          </a:xfrm>
          <a:prstGeom prst="rect">
            <a:avLst/>
          </a:prstGeom>
        </p:spPr>
      </p:pic>
    </p:spTree>
    <p:extLst>
      <p:ext uri="{BB962C8B-B14F-4D97-AF65-F5344CB8AC3E}">
        <p14:creationId xmlns:p14="http://schemas.microsoft.com/office/powerpoint/2010/main" val="2505041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4ED585E-FB83-4204-B27D-727B34F768F4}"/>
              </a:ext>
            </a:extLst>
          </p:cNvPr>
          <p:cNvPicPr>
            <a:picLocks noChangeAspect="1"/>
          </p:cNvPicPr>
          <p:nvPr/>
        </p:nvPicPr>
        <p:blipFill rotWithShape="1">
          <a:blip r:embed="rId2"/>
          <a:srcRect l="12545" r="20699" b="2"/>
          <a:stretch/>
        </p:blipFill>
        <p:spPr>
          <a:xfrm>
            <a:off x="6421035" y="643467"/>
            <a:ext cx="5129784" cy="5571066"/>
          </a:xfrm>
          <a:prstGeom prst="rect">
            <a:avLst/>
          </a:prstGeom>
        </p:spPr>
      </p:pic>
      <p:sp>
        <p:nvSpPr>
          <p:cNvPr id="12" name="Rectangle 11">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7B10F99-5CC7-4E65-97F9-EC51E2DC11A8}"/>
              </a:ext>
            </a:extLst>
          </p:cNvPr>
          <p:cNvPicPr>
            <a:picLocks noChangeAspect="1"/>
          </p:cNvPicPr>
          <p:nvPr/>
        </p:nvPicPr>
        <p:blipFill rotWithShape="1">
          <a:blip r:embed="rId3"/>
          <a:srcRect r="2" b="35654"/>
          <a:stretch/>
        </p:blipFill>
        <p:spPr>
          <a:xfrm>
            <a:off x="641180" y="643467"/>
            <a:ext cx="5129784" cy="5571066"/>
          </a:xfrm>
          <a:prstGeom prst="rect">
            <a:avLst/>
          </a:prstGeom>
        </p:spPr>
      </p:pic>
    </p:spTree>
    <p:extLst>
      <p:ext uri="{BB962C8B-B14F-4D97-AF65-F5344CB8AC3E}">
        <p14:creationId xmlns:p14="http://schemas.microsoft.com/office/powerpoint/2010/main" val="1220015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9CBD6D-1196-4EFE-B62F-81767A8439B6}"/>
              </a:ext>
            </a:extLst>
          </p:cNvPr>
          <p:cNvPicPr>
            <a:picLocks noChangeAspect="1"/>
          </p:cNvPicPr>
          <p:nvPr/>
        </p:nvPicPr>
        <p:blipFill rotWithShape="1">
          <a:blip r:embed="rId2"/>
          <a:srcRect l="25554" r="13214" b="1"/>
          <a:stretch/>
        </p:blipFill>
        <p:spPr>
          <a:xfrm>
            <a:off x="6421035" y="643467"/>
            <a:ext cx="5129784" cy="5571066"/>
          </a:xfrm>
          <a:prstGeom prst="rect">
            <a:avLst/>
          </a:prstGeom>
        </p:spPr>
      </p:pic>
      <p:sp>
        <p:nvSpPr>
          <p:cNvPr id="14" name="Rectangle 13">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E5F94A-0437-4F7B-97DB-898A974E3631}"/>
              </a:ext>
            </a:extLst>
          </p:cNvPr>
          <p:cNvPicPr>
            <a:picLocks noChangeAspect="1"/>
          </p:cNvPicPr>
          <p:nvPr/>
        </p:nvPicPr>
        <p:blipFill rotWithShape="1">
          <a:blip r:embed="rId3"/>
          <a:srcRect r="38768" b="1"/>
          <a:stretch/>
        </p:blipFill>
        <p:spPr>
          <a:xfrm>
            <a:off x="641180" y="643467"/>
            <a:ext cx="5129784" cy="5571066"/>
          </a:xfrm>
          <a:prstGeom prst="rect">
            <a:avLst/>
          </a:prstGeom>
        </p:spPr>
      </p:pic>
    </p:spTree>
    <p:extLst>
      <p:ext uri="{BB962C8B-B14F-4D97-AF65-F5344CB8AC3E}">
        <p14:creationId xmlns:p14="http://schemas.microsoft.com/office/powerpoint/2010/main" val="2743883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5135EA-AB74-4F26-8991-FB9C593669C2}"/>
              </a:ext>
            </a:extLst>
          </p:cNvPr>
          <p:cNvPicPr>
            <a:picLocks noChangeAspect="1"/>
          </p:cNvPicPr>
          <p:nvPr/>
        </p:nvPicPr>
        <p:blipFill rotWithShape="1">
          <a:blip r:embed="rId2"/>
          <a:srcRect t="15654" r="-1" b="3425"/>
          <a:stretch/>
        </p:blipFill>
        <p:spPr>
          <a:xfrm>
            <a:off x="321733" y="321733"/>
            <a:ext cx="11548534" cy="6214534"/>
          </a:xfrm>
          <a:prstGeom prst="rect">
            <a:avLst/>
          </a:prstGeom>
        </p:spPr>
      </p:pic>
    </p:spTree>
    <p:extLst>
      <p:ext uri="{BB962C8B-B14F-4D97-AF65-F5344CB8AC3E}">
        <p14:creationId xmlns:p14="http://schemas.microsoft.com/office/powerpoint/2010/main" val="244119656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0A20-52FE-4865-AAF6-36A6687F8549}"/>
              </a:ext>
            </a:extLst>
          </p:cNvPr>
          <p:cNvSpPr>
            <a:spLocks noGrp="1"/>
          </p:cNvSpPr>
          <p:nvPr>
            <p:ph type="title"/>
          </p:nvPr>
        </p:nvSpPr>
        <p:spPr/>
        <p:txBody>
          <a:bodyPr/>
          <a:lstStyle/>
          <a:p>
            <a:r>
              <a:rPr lang="en-US" dirty="0"/>
              <a:t>Framing Questions</a:t>
            </a:r>
          </a:p>
        </p:txBody>
      </p:sp>
      <p:sp>
        <p:nvSpPr>
          <p:cNvPr id="3" name="Content Placeholder 2">
            <a:extLst>
              <a:ext uri="{FF2B5EF4-FFF2-40B4-BE49-F238E27FC236}">
                <a16:creationId xmlns:a16="http://schemas.microsoft.com/office/drawing/2014/main" id="{45EFF69A-9733-4DE1-B0FA-07AF06DC11D1}"/>
              </a:ext>
            </a:extLst>
          </p:cNvPr>
          <p:cNvSpPr>
            <a:spLocks noGrp="1"/>
          </p:cNvSpPr>
          <p:nvPr>
            <p:ph idx="1"/>
          </p:nvPr>
        </p:nvSpPr>
        <p:spPr/>
        <p:txBody>
          <a:bodyPr/>
          <a:lstStyle/>
          <a:p>
            <a:r>
              <a:rPr lang="en-US" dirty="0"/>
              <a:t>Who am I? (What is my true identity?)</a:t>
            </a:r>
          </a:p>
          <a:p>
            <a:pPr lvl="1"/>
            <a:r>
              <a:rPr lang="en-US" i="1" dirty="0"/>
              <a:t>Tested in crisis, asked in the rubble of my former self?</a:t>
            </a:r>
          </a:p>
          <a:p>
            <a:r>
              <a:rPr lang="en-US" dirty="0"/>
              <a:t>Where is my (true) home?</a:t>
            </a:r>
          </a:p>
          <a:p>
            <a:pPr lvl="1"/>
            <a:r>
              <a:rPr lang="en-US" i="1" dirty="0"/>
              <a:t>Asked in exile, or as a fleeing refugee</a:t>
            </a:r>
          </a:p>
          <a:p>
            <a:r>
              <a:rPr lang="en-US" dirty="0"/>
              <a:t>In what do I put my ultimate hope?</a:t>
            </a:r>
          </a:p>
          <a:p>
            <a:pPr lvl="1"/>
            <a:r>
              <a:rPr lang="en-US" i="1" dirty="0"/>
              <a:t>Confronted by loss/threatened by despair: what center holds?</a:t>
            </a:r>
          </a:p>
          <a:p>
            <a:r>
              <a:rPr lang="en-US" dirty="0"/>
              <a:t>Where (with what community) do I belong?</a:t>
            </a:r>
          </a:p>
          <a:p>
            <a:pPr lvl="1"/>
            <a:r>
              <a:rPr lang="en-US" dirty="0"/>
              <a:t>Around what </a:t>
            </a:r>
            <a:r>
              <a:rPr lang="en-US" i="1" dirty="0"/>
              <a:t>common ultimate objects of love </a:t>
            </a:r>
            <a:r>
              <a:rPr lang="en-US" dirty="0"/>
              <a:t>will we organize and order our lives?  </a:t>
            </a:r>
          </a:p>
          <a:p>
            <a:endParaRPr lang="en-US" dirty="0"/>
          </a:p>
        </p:txBody>
      </p:sp>
    </p:spTree>
    <p:extLst>
      <p:ext uri="{BB962C8B-B14F-4D97-AF65-F5344CB8AC3E}">
        <p14:creationId xmlns:p14="http://schemas.microsoft.com/office/powerpoint/2010/main" val="298706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8DE5-4034-4F6F-B28F-BB432401A002}"/>
              </a:ext>
            </a:extLst>
          </p:cNvPr>
          <p:cNvSpPr>
            <a:spLocks noGrp="1"/>
          </p:cNvSpPr>
          <p:nvPr>
            <p:ph type="title"/>
          </p:nvPr>
        </p:nvSpPr>
        <p:spPr/>
        <p:txBody>
          <a:bodyPr/>
          <a:lstStyle/>
          <a:p>
            <a:r>
              <a:rPr lang="en-US" dirty="0"/>
              <a:t>Augustine’s magnum opus </a:t>
            </a:r>
          </a:p>
        </p:txBody>
      </p:sp>
      <p:sp>
        <p:nvSpPr>
          <p:cNvPr id="3" name="Content Placeholder 2">
            <a:extLst>
              <a:ext uri="{FF2B5EF4-FFF2-40B4-BE49-F238E27FC236}">
                <a16:creationId xmlns:a16="http://schemas.microsoft.com/office/drawing/2014/main" id="{43BC52F1-D4CE-410C-9D46-57858C690BEE}"/>
              </a:ext>
            </a:extLst>
          </p:cNvPr>
          <p:cNvSpPr>
            <a:spLocks noGrp="1"/>
          </p:cNvSpPr>
          <p:nvPr>
            <p:ph idx="1"/>
          </p:nvPr>
        </p:nvSpPr>
        <p:spPr/>
        <p:txBody>
          <a:bodyPr/>
          <a:lstStyle/>
          <a:p>
            <a:r>
              <a:rPr lang="en-US" dirty="0"/>
              <a:t>Written late in life (up to the end)</a:t>
            </a:r>
          </a:p>
          <a:p>
            <a:r>
              <a:rPr lang="en-US" dirty="0"/>
              <a:t>Took 13 years: 413 (Books I-III)-426 (the rest)</a:t>
            </a:r>
          </a:p>
          <a:p>
            <a:r>
              <a:rPr lang="en-US" dirty="0"/>
              <a:t>Goth armies sacking Rome, refugees fleeing to N. Africa</a:t>
            </a:r>
          </a:p>
          <a:p>
            <a:r>
              <a:rPr lang="en-US" dirty="0"/>
              <a:t>Civilization as they knew it—threatened, undermined</a:t>
            </a:r>
          </a:p>
          <a:p>
            <a:r>
              <a:rPr lang="en-US" dirty="0"/>
              <a:t>An </a:t>
            </a:r>
            <a:r>
              <a:rPr lang="en-US" b="1" dirty="0"/>
              <a:t>identity</a:t>
            </a:r>
            <a:r>
              <a:rPr lang="en-US" dirty="0"/>
              <a:t> </a:t>
            </a:r>
            <a:r>
              <a:rPr lang="en-US" b="1" dirty="0"/>
              <a:t>crisis</a:t>
            </a:r>
            <a:r>
              <a:rPr lang="en-US" dirty="0"/>
              <a:t>… </a:t>
            </a:r>
          </a:p>
          <a:p>
            <a:r>
              <a:rPr lang="en-US" dirty="0"/>
              <a:t>Augustine’s answer to their fearful questions:</a:t>
            </a:r>
          </a:p>
          <a:p>
            <a:pPr lvl="1"/>
            <a:r>
              <a:rPr lang="en-US" dirty="0"/>
              <a:t>Where is my </a:t>
            </a:r>
            <a:r>
              <a:rPr lang="en-US" b="1" dirty="0"/>
              <a:t>HOME</a:t>
            </a:r>
            <a:r>
              <a:rPr lang="en-US" dirty="0"/>
              <a:t>? (where/how do I live?)</a:t>
            </a:r>
          </a:p>
          <a:p>
            <a:pPr lvl="1"/>
            <a:r>
              <a:rPr lang="en-US" dirty="0"/>
              <a:t>Where can I put my </a:t>
            </a:r>
            <a:r>
              <a:rPr lang="en-US" b="1" dirty="0"/>
              <a:t>HOPE</a:t>
            </a:r>
            <a:r>
              <a:rPr lang="en-US" dirty="0"/>
              <a:t>?  (what/how do I love?)</a:t>
            </a:r>
          </a:p>
          <a:p>
            <a:pPr marL="457200" lvl="1" indent="0">
              <a:buNone/>
            </a:pPr>
            <a:endParaRPr lang="en-US" dirty="0"/>
          </a:p>
        </p:txBody>
      </p:sp>
    </p:spTree>
    <p:extLst>
      <p:ext uri="{BB962C8B-B14F-4D97-AF65-F5344CB8AC3E}">
        <p14:creationId xmlns:p14="http://schemas.microsoft.com/office/powerpoint/2010/main" val="65668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7BEC4-6E43-4D98-A38C-DE9368E51BC1}"/>
              </a:ext>
            </a:extLst>
          </p:cNvPr>
          <p:cNvSpPr>
            <a:spLocks noGrp="1"/>
          </p:cNvSpPr>
          <p:nvPr>
            <p:ph type="title"/>
          </p:nvPr>
        </p:nvSpPr>
        <p:spPr/>
        <p:txBody>
          <a:bodyPr/>
          <a:lstStyle/>
          <a:p>
            <a:r>
              <a:rPr lang="en-US" dirty="0"/>
              <a:t>His Answer: An Assurance—</a:t>
            </a:r>
          </a:p>
        </p:txBody>
      </p:sp>
      <p:sp>
        <p:nvSpPr>
          <p:cNvPr id="3" name="Content Placeholder 2">
            <a:extLst>
              <a:ext uri="{FF2B5EF4-FFF2-40B4-BE49-F238E27FC236}">
                <a16:creationId xmlns:a16="http://schemas.microsoft.com/office/drawing/2014/main" id="{D62B8803-D8C2-440F-9D3A-232B24C3591F}"/>
              </a:ext>
            </a:extLst>
          </p:cNvPr>
          <p:cNvSpPr>
            <a:spLocks noGrp="1"/>
          </p:cNvSpPr>
          <p:nvPr>
            <p:ph idx="1"/>
          </p:nvPr>
        </p:nvSpPr>
        <p:spPr/>
        <p:txBody>
          <a:bodyPr/>
          <a:lstStyle/>
          <a:p>
            <a:pPr marL="0" indent="0">
              <a:buNone/>
            </a:pPr>
            <a:endParaRPr lang="en-US" dirty="0"/>
          </a:p>
          <a:p>
            <a:r>
              <a:rPr lang="en-US" dirty="0"/>
              <a:t>Civilizations rise and fall, but God’s city lasts forever</a:t>
            </a:r>
          </a:p>
          <a:p>
            <a:r>
              <a:rPr lang="en-US" dirty="0"/>
              <a:t>Don’t overidentify church with empire (earthly institutions)</a:t>
            </a:r>
          </a:p>
          <a:p>
            <a:endParaRPr lang="en-US" dirty="0"/>
          </a:p>
          <a:p>
            <a:r>
              <a:rPr lang="en-US" dirty="0"/>
              <a:t>Your true identity is not threatened</a:t>
            </a:r>
          </a:p>
          <a:p>
            <a:r>
              <a:rPr lang="en-US" dirty="0"/>
              <a:t>Your membership is intact</a:t>
            </a:r>
          </a:p>
          <a:p>
            <a:r>
              <a:rPr lang="en-US" dirty="0"/>
              <a:t>Your calling hasn’t changed</a:t>
            </a:r>
          </a:p>
          <a:p>
            <a:endParaRPr lang="en-US" dirty="0"/>
          </a:p>
        </p:txBody>
      </p:sp>
    </p:spTree>
    <p:extLst>
      <p:ext uri="{BB962C8B-B14F-4D97-AF65-F5344CB8AC3E}">
        <p14:creationId xmlns:p14="http://schemas.microsoft.com/office/powerpoint/2010/main" val="3475860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6232-EB59-46B9-B127-04BF30935D89}"/>
              </a:ext>
            </a:extLst>
          </p:cNvPr>
          <p:cNvSpPr>
            <a:spLocks noGrp="1"/>
          </p:cNvSpPr>
          <p:nvPr>
            <p:ph type="title"/>
          </p:nvPr>
        </p:nvSpPr>
        <p:spPr/>
        <p:txBody>
          <a:bodyPr/>
          <a:lstStyle/>
          <a:p>
            <a:r>
              <a:rPr lang="en-US" dirty="0"/>
              <a:t>The Two Cities</a:t>
            </a:r>
          </a:p>
        </p:txBody>
      </p:sp>
      <p:sp>
        <p:nvSpPr>
          <p:cNvPr id="3" name="Content Placeholder 2">
            <a:extLst>
              <a:ext uri="{FF2B5EF4-FFF2-40B4-BE49-F238E27FC236}">
                <a16:creationId xmlns:a16="http://schemas.microsoft.com/office/drawing/2014/main" id="{6C68CA1B-737F-47FD-AECD-28ADC4D356CF}"/>
              </a:ext>
            </a:extLst>
          </p:cNvPr>
          <p:cNvSpPr>
            <a:spLocks noGrp="1"/>
          </p:cNvSpPr>
          <p:nvPr>
            <p:ph idx="1"/>
          </p:nvPr>
        </p:nvSpPr>
        <p:spPr>
          <a:xfrm>
            <a:off x="609600" y="1417639"/>
            <a:ext cx="10972800" cy="4708526"/>
          </a:xfrm>
        </p:spPr>
        <p:txBody>
          <a:bodyPr/>
          <a:lstStyle/>
          <a:p>
            <a:pPr marL="57150" indent="0">
              <a:buNone/>
            </a:pPr>
            <a:r>
              <a:rPr lang="en-US" u="sng" dirty="0"/>
              <a:t>Names</a:t>
            </a:r>
            <a:r>
              <a:rPr lang="en-US" dirty="0"/>
              <a:t>:</a:t>
            </a:r>
          </a:p>
          <a:p>
            <a:pPr marL="57150" indent="0">
              <a:buNone/>
            </a:pPr>
            <a:r>
              <a:rPr lang="en-US" dirty="0"/>
              <a:t>Jerusalem								Babylon</a:t>
            </a:r>
          </a:p>
          <a:p>
            <a:pPr marL="57150" indent="0">
              <a:buNone/>
            </a:pPr>
            <a:r>
              <a:rPr lang="en-US" dirty="0"/>
              <a:t>The heavenly city					The earthly city</a:t>
            </a:r>
          </a:p>
          <a:p>
            <a:pPr marL="57150" indent="0">
              <a:buNone/>
            </a:pPr>
            <a:r>
              <a:rPr lang="en-US" i="1" dirty="0"/>
              <a:t>Civitas </a:t>
            </a:r>
            <a:r>
              <a:rPr lang="en-US" i="1" dirty="0" err="1"/>
              <a:t>dei</a:t>
            </a:r>
            <a:r>
              <a:rPr lang="en-US" dirty="0"/>
              <a:t>							</a:t>
            </a:r>
            <a:r>
              <a:rPr lang="en-US" i="1" dirty="0"/>
              <a:t>Civitas mundi</a:t>
            </a:r>
          </a:p>
          <a:p>
            <a:pPr marL="57150" indent="0">
              <a:buNone/>
            </a:pPr>
            <a:r>
              <a:rPr lang="en-US" dirty="0"/>
              <a:t>The City of God					The city of this world</a:t>
            </a:r>
          </a:p>
          <a:p>
            <a:pPr marL="57150" indent="0">
              <a:buNone/>
            </a:pPr>
            <a:r>
              <a:rPr lang="en-US" dirty="0"/>
              <a:t>											</a:t>
            </a:r>
            <a:r>
              <a:rPr lang="en-US" sz="2800" dirty="0"/>
              <a:t>[note: “city of Man”]</a:t>
            </a:r>
          </a:p>
          <a:p>
            <a:pPr marL="57150" indent="0">
              <a:buNone/>
            </a:pPr>
            <a:r>
              <a:rPr lang="en-US" dirty="0"/>
              <a:t>What they are </a:t>
            </a:r>
            <a:r>
              <a:rPr lang="en-US" b="1" dirty="0"/>
              <a:t>NOT</a:t>
            </a:r>
            <a:r>
              <a:rPr lang="en-US" dirty="0"/>
              <a:t>: earthly places, historical institutions, political/social orders (nations or countries), or times—this planet/temporal life now vs. “heaven”/everlasting life later</a:t>
            </a:r>
          </a:p>
          <a:p>
            <a:pPr marL="57150" indent="0">
              <a:buNone/>
            </a:pPr>
            <a:endParaRPr lang="en-US" dirty="0"/>
          </a:p>
        </p:txBody>
      </p:sp>
    </p:spTree>
    <p:extLst>
      <p:ext uri="{BB962C8B-B14F-4D97-AF65-F5344CB8AC3E}">
        <p14:creationId xmlns:p14="http://schemas.microsoft.com/office/powerpoint/2010/main" val="1485791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023E-4B50-448E-B8E8-809C13F24E24}"/>
              </a:ext>
            </a:extLst>
          </p:cNvPr>
          <p:cNvSpPr>
            <a:spLocks noGrp="1"/>
          </p:cNvSpPr>
          <p:nvPr>
            <p:ph type="title"/>
          </p:nvPr>
        </p:nvSpPr>
        <p:spPr/>
        <p:txBody>
          <a:bodyPr/>
          <a:lstStyle/>
          <a:p>
            <a:r>
              <a:rPr lang="en-US" dirty="0"/>
              <a:t>What </a:t>
            </a:r>
            <a:r>
              <a:rPr lang="en-US" i="1" dirty="0"/>
              <a:t>are</a:t>
            </a:r>
            <a:r>
              <a:rPr lang="en-US" dirty="0"/>
              <a:t> the TWO CITIES then?</a:t>
            </a:r>
          </a:p>
        </p:txBody>
      </p:sp>
      <p:sp>
        <p:nvSpPr>
          <p:cNvPr id="3" name="Content Placeholder 2">
            <a:extLst>
              <a:ext uri="{FF2B5EF4-FFF2-40B4-BE49-F238E27FC236}">
                <a16:creationId xmlns:a16="http://schemas.microsoft.com/office/drawing/2014/main" id="{E4F614BF-A80E-4522-BDBB-A41F50752901}"/>
              </a:ext>
            </a:extLst>
          </p:cNvPr>
          <p:cNvSpPr>
            <a:spLocks noGrp="1"/>
          </p:cNvSpPr>
          <p:nvPr>
            <p:ph idx="1"/>
          </p:nvPr>
        </p:nvSpPr>
        <p:spPr/>
        <p:txBody>
          <a:bodyPr/>
          <a:lstStyle/>
          <a:p>
            <a:r>
              <a:rPr lang="en-US" dirty="0"/>
              <a:t>2 fundamental, ultimate orderings of love &amp; loyalty</a:t>
            </a:r>
          </a:p>
          <a:p>
            <a:r>
              <a:rPr lang="en-US" dirty="0"/>
              <a:t>A condition of </a:t>
            </a:r>
            <a:r>
              <a:rPr lang="en-US" b="1" i="1" dirty="0"/>
              <a:t>your heart </a:t>
            </a:r>
            <a:r>
              <a:rPr lang="en-US" dirty="0"/>
              <a:t>that pervades all areas of life and all of your engagement in it</a:t>
            </a:r>
          </a:p>
          <a:p>
            <a:r>
              <a:rPr lang="en-US" dirty="0"/>
              <a:t>Think of citizenship as your fundamental identity</a:t>
            </a:r>
          </a:p>
          <a:p>
            <a:r>
              <a:rPr lang="en-US" dirty="0"/>
              <a:t>Each city is bonded together by a Common Object of Love, the greatest love of its citizenry</a:t>
            </a:r>
          </a:p>
          <a:p>
            <a:r>
              <a:rPr lang="en-US" dirty="0"/>
              <a:t>Book XIV.28  [</a:t>
            </a:r>
            <a:r>
              <a:rPr lang="en-US" i="1" dirty="0"/>
              <a:t>can guess citizenship by the way you live</a:t>
            </a:r>
            <a:r>
              <a:rPr lang="en-US" dirty="0"/>
              <a:t>]</a:t>
            </a:r>
          </a:p>
          <a:p>
            <a:pPr marL="457200" lvl="1" indent="0">
              <a:buNone/>
            </a:pPr>
            <a:r>
              <a:rPr lang="en-US" dirty="0"/>
              <a:t>God 										Self</a:t>
            </a:r>
          </a:p>
          <a:p>
            <a:pPr marL="457200" lvl="1" indent="0">
              <a:buNone/>
            </a:pPr>
            <a:r>
              <a:rPr lang="en-US" dirty="0"/>
              <a:t>God’s glory &amp; power					Your own glory &amp; power</a:t>
            </a:r>
          </a:p>
        </p:txBody>
      </p:sp>
    </p:spTree>
    <p:extLst>
      <p:ext uri="{BB962C8B-B14F-4D97-AF65-F5344CB8AC3E}">
        <p14:creationId xmlns:p14="http://schemas.microsoft.com/office/powerpoint/2010/main" val="3842283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16757-000A-4A0D-9640-DD1EEF0B81D4}"/>
              </a:ext>
            </a:extLst>
          </p:cNvPr>
          <p:cNvSpPr>
            <a:spLocks noGrp="1"/>
          </p:cNvSpPr>
          <p:nvPr>
            <p:ph type="title"/>
          </p:nvPr>
        </p:nvSpPr>
        <p:spPr/>
        <p:txBody>
          <a:bodyPr>
            <a:normAutofit fontScale="90000"/>
          </a:bodyPr>
          <a:lstStyle/>
          <a:p>
            <a:r>
              <a:rPr lang="en-US" dirty="0"/>
              <a:t>One heart, two possible objects: creation OR Creator</a:t>
            </a:r>
          </a:p>
        </p:txBody>
      </p:sp>
      <p:sp>
        <p:nvSpPr>
          <p:cNvPr id="3" name="Content Placeholder 2">
            <a:extLst>
              <a:ext uri="{FF2B5EF4-FFF2-40B4-BE49-F238E27FC236}">
                <a16:creationId xmlns:a16="http://schemas.microsoft.com/office/drawing/2014/main" id="{9B1E0B03-8941-4819-A5CB-8B87D40863F7}"/>
              </a:ext>
            </a:extLst>
          </p:cNvPr>
          <p:cNvSpPr>
            <a:spLocks noGrp="1"/>
          </p:cNvSpPr>
          <p:nvPr>
            <p:ph idx="1"/>
          </p:nvPr>
        </p:nvSpPr>
        <p:spPr/>
        <p:txBody>
          <a:bodyPr/>
          <a:lstStyle/>
          <a:p>
            <a:r>
              <a:rPr lang="en-US" dirty="0"/>
              <a:t>Building a better neighborhood park, designing a better app, helping a patient through a procedure, teaching literature in high school (common projects)</a:t>
            </a:r>
          </a:p>
          <a:p>
            <a:r>
              <a:rPr lang="en-US" dirty="0"/>
              <a:t>Augustine: done with different ultimate LOVES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B8A6757-1137-4C15-A179-788A19FBC282}"/>
              </a:ext>
            </a:extLst>
          </p:cNvPr>
          <p:cNvPicPr>
            <a:picLocks noChangeAspect="1"/>
          </p:cNvPicPr>
          <p:nvPr/>
        </p:nvPicPr>
        <p:blipFill>
          <a:blip r:embed="rId2"/>
          <a:stretch>
            <a:fillRect/>
          </a:stretch>
        </p:blipFill>
        <p:spPr>
          <a:xfrm>
            <a:off x="1922990" y="3887902"/>
            <a:ext cx="2739793" cy="2739793"/>
          </a:xfrm>
          <a:prstGeom prst="rect">
            <a:avLst/>
          </a:prstGeom>
        </p:spPr>
      </p:pic>
      <p:pic>
        <p:nvPicPr>
          <p:cNvPr id="5" name="Picture 4">
            <a:extLst>
              <a:ext uri="{FF2B5EF4-FFF2-40B4-BE49-F238E27FC236}">
                <a16:creationId xmlns:a16="http://schemas.microsoft.com/office/drawing/2014/main" id="{EA122C53-4AC3-41A5-B3BC-1E592BDAB427}"/>
              </a:ext>
            </a:extLst>
          </p:cNvPr>
          <p:cNvPicPr>
            <a:picLocks noChangeAspect="1"/>
          </p:cNvPicPr>
          <p:nvPr/>
        </p:nvPicPr>
        <p:blipFill>
          <a:blip r:embed="rId3"/>
          <a:stretch>
            <a:fillRect/>
          </a:stretch>
        </p:blipFill>
        <p:spPr>
          <a:xfrm>
            <a:off x="6095999" y="3863183"/>
            <a:ext cx="3122645" cy="2739792"/>
          </a:xfrm>
          <a:prstGeom prst="rect">
            <a:avLst/>
          </a:prstGeom>
        </p:spPr>
      </p:pic>
      <p:pic>
        <p:nvPicPr>
          <p:cNvPr id="6" name="Picture 5">
            <a:extLst>
              <a:ext uri="{FF2B5EF4-FFF2-40B4-BE49-F238E27FC236}">
                <a16:creationId xmlns:a16="http://schemas.microsoft.com/office/drawing/2014/main" id="{9A11F9C4-5C92-48F5-8C27-6BC5F85A9FED}"/>
              </a:ext>
            </a:extLst>
          </p:cNvPr>
          <p:cNvPicPr>
            <a:picLocks noChangeAspect="1"/>
          </p:cNvPicPr>
          <p:nvPr/>
        </p:nvPicPr>
        <p:blipFill rotWithShape="1">
          <a:blip r:embed="rId4"/>
          <a:srcRect b="13737"/>
          <a:stretch/>
        </p:blipFill>
        <p:spPr>
          <a:xfrm>
            <a:off x="4777825" y="4683236"/>
            <a:ext cx="1203131" cy="1120889"/>
          </a:xfrm>
          <a:prstGeom prst="rect">
            <a:avLst/>
          </a:prstGeom>
        </p:spPr>
      </p:pic>
    </p:spTree>
    <p:extLst>
      <p:ext uri="{BB962C8B-B14F-4D97-AF65-F5344CB8AC3E}">
        <p14:creationId xmlns:p14="http://schemas.microsoft.com/office/powerpoint/2010/main" val="1476758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9A34-F3BB-A269-CE17-BE39B6CFC6CD}"/>
              </a:ext>
            </a:extLst>
          </p:cNvPr>
          <p:cNvSpPr>
            <a:spLocks noGrp="1"/>
          </p:cNvSpPr>
          <p:nvPr>
            <p:ph type="title"/>
          </p:nvPr>
        </p:nvSpPr>
        <p:spPr>
          <a:xfrm>
            <a:off x="609600" y="62769"/>
            <a:ext cx="10972800" cy="1143000"/>
          </a:xfrm>
        </p:spPr>
        <p:txBody>
          <a:bodyPr>
            <a:normAutofit fontScale="90000"/>
          </a:bodyPr>
          <a:lstStyle/>
          <a:p>
            <a:pPr algn="ctr"/>
            <a:r>
              <a:rPr lang="en-US" dirty="0"/>
              <a:t>New Teams!</a:t>
            </a:r>
            <a:br>
              <a:rPr lang="en-US" dirty="0"/>
            </a:br>
            <a:r>
              <a:rPr lang="en-US" dirty="0"/>
              <a:t>Back of Room</a:t>
            </a:r>
          </a:p>
        </p:txBody>
      </p:sp>
      <p:sp>
        <p:nvSpPr>
          <p:cNvPr id="3" name="Content Placeholder 2">
            <a:extLst>
              <a:ext uri="{FF2B5EF4-FFF2-40B4-BE49-F238E27FC236}">
                <a16:creationId xmlns:a16="http://schemas.microsoft.com/office/drawing/2014/main" id="{62156FB9-B3F2-4A67-35E2-4AF6D85F236D}"/>
              </a:ext>
            </a:extLst>
          </p:cNvPr>
          <p:cNvSpPr>
            <a:spLocks noGrp="1"/>
          </p:cNvSpPr>
          <p:nvPr>
            <p:ph idx="1"/>
          </p:nvPr>
        </p:nvSpPr>
        <p:spPr/>
        <p:txBody>
          <a:bodyPr numCol="2"/>
          <a:lstStyle/>
          <a:p>
            <a:r>
              <a:rPr lang="en-US" dirty="0"/>
              <a:t>Dean, Annelise, Alexis, Jimmy</a:t>
            </a:r>
          </a:p>
          <a:p>
            <a:endParaRPr lang="en-US" dirty="0"/>
          </a:p>
          <a:p>
            <a:r>
              <a:rPr lang="en-US" dirty="0"/>
              <a:t>Jaden, Will, Nathan, Ronald</a:t>
            </a:r>
          </a:p>
          <a:p>
            <a:endParaRPr lang="en-US" dirty="0"/>
          </a:p>
          <a:p>
            <a:endParaRPr lang="en-US" dirty="0"/>
          </a:p>
          <a:p>
            <a:r>
              <a:rPr lang="en-US" dirty="0"/>
              <a:t>Leah, Luke, Nicholas, Brooke</a:t>
            </a:r>
          </a:p>
          <a:p>
            <a:r>
              <a:rPr lang="en-US" dirty="0"/>
              <a:t>Valeria, Olivia, Tanner</a:t>
            </a:r>
          </a:p>
          <a:p>
            <a:pPr marL="0" indent="0">
              <a:buNone/>
            </a:pPr>
            <a:endParaRPr lang="en-US" dirty="0"/>
          </a:p>
          <a:p>
            <a:pPr marL="0" indent="0">
              <a:buNone/>
            </a:pPr>
            <a:endParaRPr lang="en-US" dirty="0"/>
          </a:p>
          <a:p>
            <a:r>
              <a:rPr lang="en-US" dirty="0"/>
              <a:t>Lily, </a:t>
            </a:r>
            <a:r>
              <a:rPr lang="en-US" dirty="0" err="1"/>
              <a:t>Lilroy</a:t>
            </a:r>
            <a:r>
              <a:rPr lang="en-US" dirty="0"/>
              <a:t>, Emma, Andy</a:t>
            </a:r>
          </a:p>
          <a:p>
            <a:endParaRPr lang="en-US" dirty="0"/>
          </a:p>
          <a:p>
            <a:endParaRPr lang="en-US" dirty="0"/>
          </a:p>
          <a:p>
            <a:r>
              <a:rPr lang="en-US" dirty="0"/>
              <a:t>Ava, Josh, Ben, Kaylynn</a:t>
            </a:r>
          </a:p>
        </p:txBody>
      </p:sp>
      <p:sp>
        <p:nvSpPr>
          <p:cNvPr id="4" name="Title 1">
            <a:extLst>
              <a:ext uri="{FF2B5EF4-FFF2-40B4-BE49-F238E27FC236}">
                <a16:creationId xmlns:a16="http://schemas.microsoft.com/office/drawing/2014/main" id="{D39A5B16-2B03-95D9-9735-9E21859565A8}"/>
              </a:ext>
            </a:extLst>
          </p:cNvPr>
          <p:cNvSpPr txBox="1">
            <a:spLocks/>
          </p:cNvSpPr>
          <p:nvPr/>
        </p:nvSpPr>
        <p:spPr>
          <a:xfrm>
            <a:off x="706243" y="5707140"/>
            <a:ext cx="10972800" cy="1143000"/>
          </a:xfrm>
          <a:prstGeom prst="rect">
            <a:avLst/>
          </a:prstGeom>
        </p:spPr>
        <p:txBody>
          <a:bodyPr vert="horz" lIns="91440" tIns="45720" rIns="91440" bIns="45720" rtlCol="0" anchor="ctr">
            <a:normAutofit fontScale="97500"/>
          </a:bodyPr>
          <a:lstStyle>
            <a:lvl1pPr algn="l" defTabSz="457200" rtl="0" eaLnBrk="1" fontAlgn="base" hangingPunct="1">
              <a:spcBef>
                <a:spcPct val="0"/>
              </a:spcBef>
              <a:spcAft>
                <a:spcPct val="0"/>
              </a:spcAft>
              <a:defRPr sz="3800" kern="1200" baseline="0">
                <a:solidFill>
                  <a:srgbClr val="9F0000"/>
                </a:solidFill>
                <a:latin typeface="Arial"/>
                <a:ea typeface="ＭＳ Ｐゴシック" charset="0"/>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0"/>
              </a:defRPr>
            </a:lvl2pPr>
            <a:lvl3pPr algn="l" defTabSz="457200" rtl="0" eaLnBrk="1" fontAlgn="base" hangingPunct="1">
              <a:spcBef>
                <a:spcPct val="0"/>
              </a:spcBef>
              <a:spcAft>
                <a:spcPct val="0"/>
              </a:spcAft>
              <a:defRPr sz="4400">
                <a:solidFill>
                  <a:schemeClr val="tx1"/>
                </a:solidFill>
                <a:latin typeface="Arial" charset="0"/>
                <a:ea typeface="ＭＳ Ｐゴシック" charset="0"/>
              </a:defRPr>
            </a:lvl3pPr>
            <a:lvl4pPr algn="l" defTabSz="457200" rtl="0" eaLnBrk="1" fontAlgn="base" hangingPunct="1">
              <a:spcBef>
                <a:spcPct val="0"/>
              </a:spcBef>
              <a:spcAft>
                <a:spcPct val="0"/>
              </a:spcAft>
              <a:defRPr sz="4400">
                <a:solidFill>
                  <a:schemeClr val="tx1"/>
                </a:solidFill>
                <a:latin typeface="Arial" charset="0"/>
                <a:ea typeface="ＭＳ Ｐゴシック" charset="0"/>
              </a:defRPr>
            </a:lvl4pPr>
            <a:lvl5pPr algn="l" defTabSz="457200" rtl="0" eaLnBrk="1" fontAlgn="base" hangingPunct="1">
              <a:spcBef>
                <a:spcPct val="0"/>
              </a:spcBef>
              <a:spcAft>
                <a:spcPct val="0"/>
              </a:spcAft>
              <a:defRPr sz="4400">
                <a:solidFill>
                  <a:schemeClr val="tx1"/>
                </a:solidFill>
                <a:latin typeface="Arial" charset="0"/>
                <a:ea typeface="ＭＳ Ｐゴシック" charset="0"/>
              </a:defRPr>
            </a:lvl5pPr>
            <a:lvl6pPr marL="457200" algn="l" defTabSz="457200" rtl="0" eaLnBrk="1" fontAlgn="base" hangingPunct="1">
              <a:spcBef>
                <a:spcPct val="0"/>
              </a:spcBef>
              <a:spcAft>
                <a:spcPct val="0"/>
              </a:spcAft>
              <a:defRPr sz="4400">
                <a:solidFill>
                  <a:schemeClr val="tx1"/>
                </a:solidFill>
                <a:latin typeface="Arial" charset="0"/>
                <a:ea typeface="ＭＳ Ｐゴシック" charset="0"/>
              </a:defRPr>
            </a:lvl6pPr>
            <a:lvl7pPr marL="914400" algn="l" defTabSz="457200" rtl="0" eaLnBrk="1" fontAlgn="base" hangingPunct="1">
              <a:spcBef>
                <a:spcPct val="0"/>
              </a:spcBef>
              <a:spcAft>
                <a:spcPct val="0"/>
              </a:spcAft>
              <a:defRPr sz="4400">
                <a:solidFill>
                  <a:schemeClr val="tx1"/>
                </a:solidFill>
                <a:latin typeface="Arial" charset="0"/>
                <a:ea typeface="ＭＳ Ｐゴシック" charset="0"/>
              </a:defRPr>
            </a:lvl7pPr>
            <a:lvl8pPr marL="1371600" algn="l" defTabSz="457200" rtl="0" eaLnBrk="1" fontAlgn="base" hangingPunct="1">
              <a:spcBef>
                <a:spcPct val="0"/>
              </a:spcBef>
              <a:spcAft>
                <a:spcPct val="0"/>
              </a:spcAft>
              <a:defRPr sz="4400">
                <a:solidFill>
                  <a:schemeClr val="tx1"/>
                </a:solidFill>
                <a:latin typeface="Arial" charset="0"/>
                <a:ea typeface="ＭＳ Ｐゴシック" charset="0"/>
              </a:defRPr>
            </a:lvl8pPr>
            <a:lvl9pPr marL="1828800" algn="l" defTabSz="457200" rtl="0" eaLnBrk="1" fontAlgn="base" hangingPunct="1">
              <a:spcBef>
                <a:spcPct val="0"/>
              </a:spcBef>
              <a:spcAft>
                <a:spcPct val="0"/>
              </a:spcAft>
              <a:defRPr sz="4400">
                <a:solidFill>
                  <a:schemeClr val="tx1"/>
                </a:solidFill>
                <a:latin typeface="Arial" charset="0"/>
                <a:ea typeface="ＭＳ Ｐゴシック" charset="0"/>
              </a:defRPr>
            </a:lvl9pPr>
          </a:lstStyle>
          <a:p>
            <a:pPr algn="ctr"/>
            <a:r>
              <a:rPr lang="en-US" dirty="0"/>
              <a:t>Front of Room</a:t>
            </a:r>
          </a:p>
        </p:txBody>
      </p:sp>
    </p:spTree>
    <p:extLst>
      <p:ext uri="{BB962C8B-B14F-4D97-AF65-F5344CB8AC3E}">
        <p14:creationId xmlns:p14="http://schemas.microsoft.com/office/powerpoint/2010/main" val="3155917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DD51-BA4F-4FB3-ACE1-96B82F2DDA89}"/>
              </a:ext>
            </a:extLst>
          </p:cNvPr>
          <p:cNvSpPr>
            <a:spLocks noGrp="1"/>
          </p:cNvSpPr>
          <p:nvPr>
            <p:ph type="title"/>
          </p:nvPr>
        </p:nvSpPr>
        <p:spPr/>
        <p:txBody>
          <a:bodyPr/>
          <a:lstStyle/>
          <a:p>
            <a:r>
              <a:rPr lang="en-US" dirty="0"/>
              <a:t>Earthly citizens, heavenly citizens</a:t>
            </a:r>
          </a:p>
        </p:txBody>
      </p:sp>
      <p:sp>
        <p:nvSpPr>
          <p:cNvPr id="3" name="Content Placeholder 2">
            <a:extLst>
              <a:ext uri="{FF2B5EF4-FFF2-40B4-BE49-F238E27FC236}">
                <a16:creationId xmlns:a16="http://schemas.microsoft.com/office/drawing/2014/main" id="{EE4CB975-9953-4E3B-9ECB-C6438A85B45E}"/>
              </a:ext>
            </a:extLst>
          </p:cNvPr>
          <p:cNvSpPr>
            <a:spLocks noGrp="1"/>
          </p:cNvSpPr>
          <p:nvPr>
            <p:ph idx="1"/>
          </p:nvPr>
        </p:nvSpPr>
        <p:spPr/>
        <p:txBody>
          <a:bodyPr/>
          <a:lstStyle/>
          <a:p>
            <a:r>
              <a:rPr lang="en-US" i="1" dirty="0"/>
              <a:t>Libido </a:t>
            </a:r>
            <a:r>
              <a:rPr lang="en-US" i="1" dirty="0" err="1"/>
              <a:t>dominandi</a:t>
            </a:r>
            <a:r>
              <a:rPr lang="en-US" dirty="0"/>
              <a:t>: building </a:t>
            </a:r>
            <a:r>
              <a:rPr lang="en-US" u="sng" dirty="0"/>
              <a:t>my</a:t>
            </a:r>
            <a:r>
              <a:rPr lang="en-US" dirty="0"/>
              <a:t> kingdom</a:t>
            </a:r>
          </a:p>
          <a:p>
            <a:r>
              <a:rPr lang="en-US" dirty="0"/>
              <a:t>To make </a:t>
            </a:r>
            <a:r>
              <a:rPr lang="en-US" u="sng" dirty="0"/>
              <a:t>my</a:t>
            </a:r>
            <a:r>
              <a:rPr lang="en-US" dirty="0"/>
              <a:t> name great &amp; glorious</a:t>
            </a:r>
          </a:p>
          <a:p>
            <a:endParaRPr lang="en-US" dirty="0"/>
          </a:p>
          <a:p>
            <a:endParaRPr lang="en-US" dirty="0"/>
          </a:p>
          <a:p>
            <a:r>
              <a:rPr lang="en-US" dirty="0"/>
              <a:t>“</a:t>
            </a:r>
            <a:r>
              <a:rPr lang="en-US" u="sng" dirty="0"/>
              <a:t>Yours</a:t>
            </a:r>
            <a:r>
              <a:rPr lang="en-US" dirty="0"/>
              <a:t> is the kingdom, and the power, and the glory forever”</a:t>
            </a:r>
          </a:p>
        </p:txBody>
      </p:sp>
      <p:pic>
        <p:nvPicPr>
          <p:cNvPr id="4" name="Picture 3">
            <a:extLst>
              <a:ext uri="{FF2B5EF4-FFF2-40B4-BE49-F238E27FC236}">
                <a16:creationId xmlns:a16="http://schemas.microsoft.com/office/drawing/2014/main" id="{5528393B-7F8E-4D39-A90A-B9AE25CE6E91}"/>
              </a:ext>
            </a:extLst>
          </p:cNvPr>
          <p:cNvPicPr>
            <a:picLocks noChangeAspect="1"/>
          </p:cNvPicPr>
          <p:nvPr/>
        </p:nvPicPr>
        <p:blipFill>
          <a:blip r:embed="rId2"/>
          <a:stretch>
            <a:fillRect/>
          </a:stretch>
        </p:blipFill>
        <p:spPr>
          <a:xfrm>
            <a:off x="8382000" y="499496"/>
            <a:ext cx="2286000" cy="3429000"/>
          </a:xfrm>
          <a:prstGeom prst="rect">
            <a:avLst/>
          </a:prstGeom>
        </p:spPr>
      </p:pic>
      <p:pic>
        <p:nvPicPr>
          <p:cNvPr id="7" name="Picture 6">
            <a:extLst>
              <a:ext uri="{FF2B5EF4-FFF2-40B4-BE49-F238E27FC236}">
                <a16:creationId xmlns:a16="http://schemas.microsoft.com/office/drawing/2014/main" id="{A585517A-DFD3-48AE-9EAB-194F2BE43827}"/>
              </a:ext>
            </a:extLst>
          </p:cNvPr>
          <p:cNvPicPr>
            <a:picLocks noChangeAspect="1"/>
          </p:cNvPicPr>
          <p:nvPr/>
        </p:nvPicPr>
        <p:blipFill rotWithShape="1">
          <a:blip r:embed="rId3"/>
          <a:srcRect b="10991"/>
          <a:stretch/>
        </p:blipFill>
        <p:spPr>
          <a:xfrm>
            <a:off x="4409880" y="4484137"/>
            <a:ext cx="2476500" cy="2373863"/>
          </a:xfrm>
          <a:prstGeom prst="rect">
            <a:avLst/>
          </a:prstGeom>
        </p:spPr>
      </p:pic>
    </p:spTree>
    <p:extLst>
      <p:ext uri="{BB962C8B-B14F-4D97-AF65-F5344CB8AC3E}">
        <p14:creationId xmlns:p14="http://schemas.microsoft.com/office/powerpoint/2010/main" val="3043049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1350-3F10-482D-AF50-2FE26D5DD43E}"/>
              </a:ext>
            </a:extLst>
          </p:cNvPr>
          <p:cNvSpPr>
            <a:spLocks noGrp="1"/>
          </p:cNvSpPr>
          <p:nvPr>
            <p:ph type="title"/>
          </p:nvPr>
        </p:nvSpPr>
        <p:spPr/>
        <p:txBody>
          <a:bodyPr/>
          <a:lstStyle/>
          <a:p>
            <a:r>
              <a:rPr lang="en-US" dirty="0"/>
              <a:t>Examples… [brainstorm]</a:t>
            </a:r>
          </a:p>
        </p:txBody>
      </p:sp>
      <p:sp>
        <p:nvSpPr>
          <p:cNvPr id="3" name="Content Placeholder 2">
            <a:extLst>
              <a:ext uri="{FF2B5EF4-FFF2-40B4-BE49-F238E27FC236}">
                <a16:creationId xmlns:a16="http://schemas.microsoft.com/office/drawing/2014/main" id="{B2C33C13-817C-4C65-BC3E-C7478808240A}"/>
              </a:ext>
            </a:extLst>
          </p:cNvPr>
          <p:cNvSpPr>
            <a:spLocks noGrp="1"/>
          </p:cNvSpPr>
          <p:nvPr>
            <p:ph idx="1"/>
          </p:nvPr>
        </p:nvSpPr>
        <p:spPr/>
        <p:txBody>
          <a:bodyPr/>
          <a:lstStyle/>
          <a:p>
            <a:r>
              <a:rPr lang="en-US" dirty="0"/>
              <a:t>Godly citizens in earthly city institutions/places</a:t>
            </a:r>
          </a:p>
          <a:p>
            <a:pPr lvl="1"/>
            <a:r>
              <a:rPr lang="en-US" dirty="0"/>
              <a:t>Hopeful possibilities for transformation!</a:t>
            </a:r>
          </a:p>
          <a:p>
            <a:r>
              <a:rPr lang="en-US" dirty="0"/>
              <a:t>Earthly citizens in God-aimed institutions</a:t>
            </a:r>
          </a:p>
          <a:p>
            <a:pPr lvl="1"/>
            <a:r>
              <a:rPr lang="en-US" dirty="0"/>
              <a:t>Dangers even for the ostensible ‘Christian’ !</a:t>
            </a:r>
          </a:p>
          <a:p>
            <a:pPr marL="0" indent="0">
              <a:buNone/>
            </a:pPr>
            <a:endParaRPr lang="en-US" dirty="0"/>
          </a:p>
        </p:txBody>
      </p:sp>
    </p:spTree>
    <p:extLst>
      <p:ext uri="{BB962C8B-B14F-4D97-AF65-F5344CB8AC3E}">
        <p14:creationId xmlns:p14="http://schemas.microsoft.com/office/powerpoint/2010/main" val="3163816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4227-1CD1-4E24-B379-6FCFE3899FFD}"/>
              </a:ext>
            </a:extLst>
          </p:cNvPr>
          <p:cNvSpPr>
            <a:spLocks noGrp="1"/>
          </p:cNvSpPr>
          <p:nvPr>
            <p:ph type="title"/>
          </p:nvPr>
        </p:nvSpPr>
        <p:spPr>
          <a:xfrm>
            <a:off x="609600" y="274638"/>
            <a:ext cx="10972800" cy="1491100"/>
          </a:xfrm>
        </p:spPr>
        <p:txBody>
          <a:bodyPr>
            <a:normAutofit/>
          </a:bodyPr>
          <a:lstStyle/>
          <a:p>
            <a:r>
              <a:rPr lang="en-US" dirty="0"/>
              <a:t>How then shall we live? </a:t>
            </a:r>
            <a:br>
              <a:rPr lang="en-US" dirty="0"/>
            </a:br>
            <a:r>
              <a:rPr lang="en-US" dirty="0"/>
              <a:t>		“be </a:t>
            </a:r>
            <a:r>
              <a:rPr lang="en-US" i="1" dirty="0"/>
              <a:t>other</a:t>
            </a:r>
            <a:r>
              <a:rPr lang="en-US" dirty="0"/>
              <a:t>worldly </a:t>
            </a:r>
            <a:r>
              <a:rPr lang="en-US" i="1" dirty="0"/>
              <a:t>in</a:t>
            </a:r>
            <a:r>
              <a:rPr lang="en-US" dirty="0"/>
              <a:t> the world” </a:t>
            </a:r>
            <a:r>
              <a:rPr lang="en-US" sz="2700" dirty="0"/>
              <a:t>(Peter Brown)</a:t>
            </a:r>
          </a:p>
        </p:txBody>
      </p:sp>
      <p:sp>
        <p:nvSpPr>
          <p:cNvPr id="3" name="Content Placeholder 2">
            <a:extLst>
              <a:ext uri="{FF2B5EF4-FFF2-40B4-BE49-F238E27FC236}">
                <a16:creationId xmlns:a16="http://schemas.microsoft.com/office/drawing/2014/main" id="{9E022D93-33C7-4D9B-B8D1-92171DB7F0F5}"/>
              </a:ext>
            </a:extLst>
          </p:cNvPr>
          <p:cNvSpPr>
            <a:spLocks noGrp="1"/>
          </p:cNvSpPr>
          <p:nvPr>
            <p:ph idx="1"/>
          </p:nvPr>
        </p:nvSpPr>
        <p:spPr>
          <a:xfrm>
            <a:off x="625366" y="1417637"/>
            <a:ext cx="10972800" cy="4708527"/>
          </a:xfrm>
        </p:spPr>
        <p:txBody>
          <a:bodyPr/>
          <a:lstStyle/>
          <a:p>
            <a:endParaRPr lang="en-US" dirty="0"/>
          </a:p>
          <a:p>
            <a:r>
              <a:rPr lang="en-US" dirty="0"/>
              <a:t>“Homesick”: on a journey but not there yet, hope/longing</a:t>
            </a:r>
          </a:p>
          <a:p>
            <a:r>
              <a:rPr lang="en-US" dirty="0"/>
              <a:t>As </a:t>
            </a:r>
            <a:r>
              <a:rPr lang="en-US" i="1" dirty="0" err="1"/>
              <a:t>peregrini</a:t>
            </a:r>
            <a:r>
              <a:rPr lang="en-US" dirty="0"/>
              <a:t> (“pilgrims”, “resident aliens”, “temporary residents”</a:t>
            </a:r>
          </a:p>
          <a:p>
            <a:pPr lvl="1"/>
            <a:r>
              <a:rPr lang="en-US" dirty="0">
                <a:solidFill>
                  <a:schemeClr val="tx1">
                    <a:lumMod val="65000"/>
                    <a:lumOff val="35000"/>
                  </a:schemeClr>
                </a:solidFill>
              </a:rPr>
              <a:t>Abraham in </a:t>
            </a:r>
            <a:r>
              <a:rPr lang="en-US" dirty="0">
                <a:solidFill>
                  <a:srgbClr val="9F0000"/>
                </a:solidFill>
              </a:rPr>
              <a:t>Hebrews 11</a:t>
            </a:r>
            <a:r>
              <a:rPr lang="en-US" dirty="0"/>
              <a:t>: he was “living in tents” in a foreign land, owning nothing, while “looking for a city with foundations, whose architect and builder is God” (</a:t>
            </a:r>
            <a:r>
              <a:rPr lang="en-US" dirty="0">
                <a:solidFill>
                  <a:srgbClr val="9F0000"/>
                </a:solidFill>
              </a:rPr>
              <a:t>Rev. 21</a:t>
            </a:r>
            <a:r>
              <a:rPr lang="en-US" dirty="0"/>
              <a:t>). </a:t>
            </a:r>
          </a:p>
          <a:p>
            <a:r>
              <a:rPr lang="en-US" dirty="0"/>
              <a:t>Stewards not masters or possessors: </a:t>
            </a:r>
            <a:r>
              <a:rPr lang="en-US" i="1" dirty="0" err="1"/>
              <a:t>uti</a:t>
            </a:r>
            <a:r>
              <a:rPr lang="en-US" i="1" dirty="0"/>
              <a:t>/</a:t>
            </a:r>
            <a:r>
              <a:rPr lang="en-US" i="1" dirty="0" err="1"/>
              <a:t>frui</a:t>
            </a:r>
            <a:r>
              <a:rPr lang="en-US" i="1" dirty="0"/>
              <a:t> </a:t>
            </a:r>
            <a:r>
              <a:rPr lang="en-US" dirty="0"/>
              <a:t>distinction </a:t>
            </a:r>
          </a:p>
          <a:p>
            <a:r>
              <a:rPr lang="en-US" dirty="0"/>
              <a:t>“Failure”/“Disaster”? this is not all there is = theol. hope</a:t>
            </a:r>
          </a:p>
        </p:txBody>
      </p:sp>
    </p:spTree>
    <p:extLst>
      <p:ext uri="{BB962C8B-B14F-4D97-AF65-F5344CB8AC3E}">
        <p14:creationId xmlns:p14="http://schemas.microsoft.com/office/powerpoint/2010/main" val="2683905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E963-4525-46D0-B8DA-B65979E4B722}"/>
              </a:ext>
            </a:extLst>
          </p:cNvPr>
          <p:cNvSpPr>
            <a:spLocks noGrp="1"/>
          </p:cNvSpPr>
          <p:nvPr>
            <p:ph type="title"/>
          </p:nvPr>
        </p:nvSpPr>
        <p:spPr/>
        <p:txBody>
          <a:bodyPr/>
          <a:lstStyle/>
          <a:p>
            <a:r>
              <a:rPr lang="en-US" dirty="0"/>
              <a:t>“Being otherworldly in the world”, </a:t>
            </a:r>
            <a:r>
              <a:rPr lang="en-US" dirty="0" err="1"/>
              <a:t>con’t</a:t>
            </a:r>
            <a:endParaRPr lang="en-US" dirty="0"/>
          </a:p>
        </p:txBody>
      </p:sp>
      <p:sp>
        <p:nvSpPr>
          <p:cNvPr id="3" name="Content Placeholder 2">
            <a:extLst>
              <a:ext uri="{FF2B5EF4-FFF2-40B4-BE49-F238E27FC236}">
                <a16:creationId xmlns:a16="http://schemas.microsoft.com/office/drawing/2014/main" id="{57DD0FE4-94C2-4E82-BD12-9C476CBE2477}"/>
              </a:ext>
            </a:extLst>
          </p:cNvPr>
          <p:cNvSpPr>
            <a:spLocks noGrp="1"/>
          </p:cNvSpPr>
          <p:nvPr>
            <p:ph idx="1"/>
          </p:nvPr>
        </p:nvSpPr>
        <p:spPr/>
        <p:txBody>
          <a:bodyPr/>
          <a:lstStyle/>
          <a:p>
            <a:r>
              <a:rPr lang="en-US" dirty="0"/>
              <a:t>“Engage” </a:t>
            </a:r>
            <a:r>
              <a:rPr lang="en-US" i="1" dirty="0"/>
              <a:t>all things </a:t>
            </a:r>
            <a:r>
              <a:rPr lang="en-US" dirty="0"/>
              <a:t>everywhere, but “keep </a:t>
            </a:r>
            <a:r>
              <a:rPr lang="en-US" i="1" dirty="0"/>
              <a:t>first things first</a:t>
            </a:r>
            <a:r>
              <a:rPr lang="en-US" dirty="0"/>
              <a:t>”</a:t>
            </a:r>
          </a:p>
          <a:p>
            <a:endParaRPr lang="en-US" dirty="0"/>
          </a:p>
          <a:p>
            <a:r>
              <a:rPr lang="en-US" dirty="0"/>
              <a:t>Book XIX.17: seek common ground &amp; common goods, work for peace/order/necessities of life, </a:t>
            </a:r>
          </a:p>
          <a:p>
            <a:r>
              <a:rPr lang="en-US" dirty="0"/>
              <a:t>but never compromise on your </a:t>
            </a:r>
            <a:r>
              <a:rPr lang="en-US" b="1" i="1" dirty="0"/>
              <a:t>first love </a:t>
            </a:r>
            <a:r>
              <a:rPr lang="en-US" dirty="0"/>
              <a:t>and loyalty—your </a:t>
            </a:r>
            <a:r>
              <a:rPr lang="en-US" b="1" i="1" dirty="0"/>
              <a:t>ultimate</a:t>
            </a:r>
            <a:r>
              <a:rPr lang="en-US" dirty="0"/>
              <a:t> end—what you </a:t>
            </a:r>
            <a:r>
              <a:rPr lang="en-US" b="1" i="1" dirty="0"/>
              <a:t>worship</a:t>
            </a:r>
          </a:p>
          <a:p>
            <a:r>
              <a:rPr lang="en-US" i="1" dirty="0"/>
              <a:t>Let that love shape “ALL THINGS” you do (</a:t>
            </a:r>
            <a:r>
              <a:rPr lang="en-US" dirty="0">
                <a:solidFill>
                  <a:srgbClr val="9F0000"/>
                </a:solidFill>
              </a:rPr>
              <a:t>Col. 1</a:t>
            </a:r>
            <a:r>
              <a:rPr lang="en-US" i="1" dirty="0"/>
              <a:t>) </a:t>
            </a:r>
            <a:r>
              <a:rPr lang="en-US" dirty="0"/>
              <a:t>under Christ’s lordship</a:t>
            </a:r>
            <a:endParaRPr lang="en-US" i="1" dirty="0"/>
          </a:p>
          <a:p>
            <a:endParaRPr lang="en-US" dirty="0"/>
          </a:p>
        </p:txBody>
      </p:sp>
    </p:spTree>
    <p:extLst>
      <p:ext uri="{BB962C8B-B14F-4D97-AF65-F5344CB8AC3E}">
        <p14:creationId xmlns:p14="http://schemas.microsoft.com/office/powerpoint/2010/main" val="1750044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8A75-8364-43CB-AA0E-7346B2B5E0BE}"/>
              </a:ext>
            </a:extLst>
          </p:cNvPr>
          <p:cNvSpPr>
            <a:spLocks noGrp="1"/>
          </p:cNvSpPr>
          <p:nvPr>
            <p:ph type="title"/>
          </p:nvPr>
        </p:nvSpPr>
        <p:spPr/>
        <p:txBody>
          <a:bodyPr/>
          <a:lstStyle/>
          <a:p>
            <a:r>
              <a:rPr lang="en-US" dirty="0"/>
              <a:t>Augustine’s Legacy in the Reformed Tradition</a:t>
            </a:r>
          </a:p>
        </p:txBody>
      </p:sp>
      <p:sp>
        <p:nvSpPr>
          <p:cNvPr id="4" name="Content Placeholder 3">
            <a:extLst>
              <a:ext uri="{FF2B5EF4-FFF2-40B4-BE49-F238E27FC236}">
                <a16:creationId xmlns:a16="http://schemas.microsoft.com/office/drawing/2014/main" id="{3D2515FC-B0F0-4E76-B31A-3139B12BE7CD}"/>
              </a:ext>
            </a:extLst>
          </p:cNvPr>
          <p:cNvSpPr>
            <a:spLocks noGrp="1"/>
          </p:cNvSpPr>
          <p:nvPr>
            <p:ph sz="half" idx="1"/>
          </p:nvPr>
        </p:nvSpPr>
        <p:spPr/>
        <p:txBody>
          <a:bodyPr/>
          <a:lstStyle/>
          <a:p>
            <a:pPr marL="0" indent="0">
              <a:spcBef>
                <a:spcPts val="0"/>
              </a:spcBef>
              <a:buNone/>
            </a:pPr>
            <a:r>
              <a:rPr lang="en-US" dirty="0"/>
              <a:t>Common grace: </a:t>
            </a:r>
            <a:r>
              <a:rPr lang="en-US" i="1" dirty="0"/>
              <a:t>engagement</a:t>
            </a:r>
            <a:r>
              <a:rPr lang="en-US" dirty="0"/>
              <a:t> in the world (common goods)</a:t>
            </a:r>
          </a:p>
          <a:p>
            <a:pPr marL="0" indent="0">
              <a:buNone/>
            </a:pPr>
            <a:endParaRPr lang="en-US" dirty="0"/>
          </a:p>
          <a:p>
            <a:pPr marL="0" indent="0">
              <a:buNone/>
            </a:pPr>
            <a:r>
              <a:rPr lang="en-US" dirty="0"/>
              <a:t>Every area of life can be appreciated and renewed</a:t>
            </a:r>
          </a:p>
          <a:p>
            <a:pPr marL="0" indent="0">
              <a:buNone/>
            </a:pPr>
            <a:r>
              <a:rPr lang="en-US" dirty="0"/>
              <a:t>Get involved in politics, scholarship, business, etc. (not “just” church ministry—all can be God-glorifying)</a:t>
            </a:r>
          </a:p>
          <a:p>
            <a:pPr marL="0" indent="0">
              <a:buNone/>
            </a:pPr>
            <a:r>
              <a:rPr lang="en-US" dirty="0"/>
              <a:t>Faithful pilgrims, even “residents”</a:t>
            </a:r>
          </a:p>
        </p:txBody>
      </p:sp>
      <p:sp>
        <p:nvSpPr>
          <p:cNvPr id="5" name="Content Placeholder 4">
            <a:extLst>
              <a:ext uri="{FF2B5EF4-FFF2-40B4-BE49-F238E27FC236}">
                <a16:creationId xmlns:a16="http://schemas.microsoft.com/office/drawing/2014/main" id="{45F33FBF-E44C-4C81-8450-2C346D682EA9}"/>
              </a:ext>
            </a:extLst>
          </p:cNvPr>
          <p:cNvSpPr>
            <a:spLocks noGrp="1"/>
          </p:cNvSpPr>
          <p:nvPr>
            <p:ph sz="half" idx="2"/>
          </p:nvPr>
        </p:nvSpPr>
        <p:spPr/>
        <p:txBody>
          <a:bodyPr/>
          <a:lstStyle/>
          <a:p>
            <a:pPr marL="0" indent="0">
              <a:buNone/>
            </a:pPr>
            <a:r>
              <a:rPr lang="en-US" dirty="0"/>
              <a:t>Anti-thesis: but as </a:t>
            </a:r>
            <a:r>
              <a:rPr lang="en-US" i="1" dirty="0"/>
              <a:t>transformers</a:t>
            </a:r>
            <a:r>
              <a:rPr lang="en-US" dirty="0"/>
              <a:t> (alternate institutions)</a:t>
            </a:r>
          </a:p>
          <a:p>
            <a:pPr marL="0" indent="0">
              <a:buNone/>
            </a:pPr>
            <a:endParaRPr lang="en-US" dirty="0"/>
          </a:p>
          <a:p>
            <a:pPr marL="0" indent="0">
              <a:buNone/>
            </a:pPr>
            <a:r>
              <a:rPr lang="en-US" dirty="0"/>
              <a:t>Every area of life can be corrupted or malformed: needs to be rooted in right love and loyalty and shaped through and through by it</a:t>
            </a:r>
          </a:p>
          <a:p>
            <a:pPr marL="0" indent="0">
              <a:buNone/>
            </a:pPr>
            <a:r>
              <a:rPr lang="en-US" dirty="0"/>
              <a:t>Found distinctively Christian educational institutions, Christian labor unions, &amp; political parties, etc. </a:t>
            </a:r>
          </a:p>
        </p:txBody>
      </p:sp>
    </p:spTree>
    <p:extLst>
      <p:ext uri="{BB962C8B-B14F-4D97-AF65-F5344CB8AC3E}">
        <p14:creationId xmlns:p14="http://schemas.microsoft.com/office/powerpoint/2010/main" val="882409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B09E07-8EE9-42AC-8ECC-C1A8D7549CA3}"/>
              </a:ext>
            </a:extLst>
          </p:cNvPr>
          <p:cNvSpPr>
            <a:spLocks noGrp="1"/>
          </p:cNvSpPr>
          <p:nvPr>
            <p:ph type="title"/>
          </p:nvPr>
        </p:nvSpPr>
        <p:spPr/>
        <p:txBody>
          <a:bodyPr/>
          <a:lstStyle/>
          <a:p>
            <a:r>
              <a:rPr lang="en-US" dirty="0"/>
              <a:t>Practices of Reformed people</a:t>
            </a:r>
          </a:p>
        </p:txBody>
      </p:sp>
      <p:sp>
        <p:nvSpPr>
          <p:cNvPr id="6" name="Content Placeholder 5">
            <a:extLst>
              <a:ext uri="{FF2B5EF4-FFF2-40B4-BE49-F238E27FC236}">
                <a16:creationId xmlns:a16="http://schemas.microsoft.com/office/drawing/2014/main" id="{9ACA3D8F-AC57-4215-AFBC-996B0DCCBF84}"/>
              </a:ext>
            </a:extLst>
          </p:cNvPr>
          <p:cNvSpPr>
            <a:spLocks noGrp="1"/>
          </p:cNvSpPr>
          <p:nvPr>
            <p:ph idx="1"/>
          </p:nvPr>
        </p:nvSpPr>
        <p:spPr/>
        <p:txBody>
          <a:bodyPr/>
          <a:lstStyle/>
          <a:p>
            <a:r>
              <a:rPr lang="en-US" dirty="0"/>
              <a:t>Found universities, K-12 schools: </a:t>
            </a:r>
          </a:p>
          <a:p>
            <a:pPr lvl="1"/>
            <a:r>
              <a:rPr lang="en-US" dirty="0"/>
              <a:t>Education is deeply formative</a:t>
            </a:r>
          </a:p>
          <a:p>
            <a:pPr lvl="1"/>
            <a:r>
              <a:rPr lang="en-US" dirty="0"/>
              <a:t>“Every square inch” of life—including the life of the mind, and all areas of study &amp; scholarship—should be shaped by faith</a:t>
            </a:r>
          </a:p>
          <a:p>
            <a:pPr lvl="1"/>
            <a:r>
              <a:rPr lang="en-US" dirty="0"/>
              <a:t>Rom 12:1-2: “faith-integrated learning” “transformation”</a:t>
            </a:r>
          </a:p>
          <a:p>
            <a:pPr lvl="1"/>
            <a:r>
              <a:rPr lang="en-US" sz="2400" u="sng" dirty="0"/>
              <a:t>not</a:t>
            </a:r>
            <a:r>
              <a:rPr lang="en-US" sz="2400" dirty="0"/>
              <a:t> secular expertise + chapel, </a:t>
            </a:r>
            <a:r>
              <a:rPr lang="en-US" sz="2400" u="sng" dirty="0"/>
              <a:t>not</a:t>
            </a:r>
            <a:r>
              <a:rPr lang="en-US" sz="2400" dirty="0"/>
              <a:t> everyday work + devotions, </a:t>
            </a:r>
            <a:r>
              <a:rPr lang="en-US" sz="2400" u="sng" dirty="0"/>
              <a:t>not</a:t>
            </a:r>
            <a:r>
              <a:rPr lang="en-US" sz="2400" dirty="0"/>
              <a:t> S v M-F</a:t>
            </a:r>
          </a:p>
          <a:p>
            <a:r>
              <a:rPr lang="en-US" dirty="0"/>
              <a:t>Engaged in business, politics, economics, etc.</a:t>
            </a:r>
          </a:p>
          <a:p>
            <a:pPr lvl="1"/>
            <a:r>
              <a:rPr lang="en-US" dirty="0"/>
              <a:t>“Ministry” can be done in </a:t>
            </a:r>
            <a:r>
              <a:rPr lang="en-US" u="sng" dirty="0"/>
              <a:t>all</a:t>
            </a:r>
            <a:r>
              <a:rPr lang="en-US" dirty="0"/>
              <a:t> careers &amp; God glorified there</a:t>
            </a:r>
          </a:p>
          <a:p>
            <a:pPr lvl="1"/>
            <a:r>
              <a:rPr lang="en-US" dirty="0"/>
              <a:t>Temporal institutions can and should seek common goods</a:t>
            </a:r>
          </a:p>
          <a:p>
            <a:pPr lvl="1"/>
            <a:r>
              <a:rPr lang="en-US" dirty="0"/>
              <a:t>Need Christians with the eyes of faith in these places too</a:t>
            </a:r>
          </a:p>
          <a:p>
            <a:pPr marL="457200" lvl="1" indent="0">
              <a:buNone/>
            </a:pPr>
            <a:endParaRPr lang="en-US" dirty="0"/>
          </a:p>
          <a:p>
            <a:pPr lvl="1"/>
            <a:endParaRPr lang="en-US" dirty="0"/>
          </a:p>
        </p:txBody>
      </p:sp>
    </p:spTree>
    <p:extLst>
      <p:ext uri="{BB962C8B-B14F-4D97-AF65-F5344CB8AC3E}">
        <p14:creationId xmlns:p14="http://schemas.microsoft.com/office/powerpoint/2010/main" val="3475153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FB2425-A279-D957-E9C4-7E6590BB75DA}"/>
              </a:ext>
            </a:extLst>
          </p:cNvPr>
          <p:cNvSpPr>
            <a:spLocks noGrp="1"/>
          </p:cNvSpPr>
          <p:nvPr>
            <p:ph type="title"/>
          </p:nvPr>
        </p:nvSpPr>
        <p:spPr/>
        <p:txBody>
          <a:bodyPr/>
          <a:lstStyle/>
          <a:p>
            <a:r>
              <a:rPr lang="en-US" dirty="0"/>
              <a:t>Quotes &amp; Questions </a:t>
            </a:r>
            <a:r>
              <a:rPr lang="en-US"/>
              <a:t>for Discussion</a:t>
            </a:r>
          </a:p>
        </p:txBody>
      </p:sp>
      <p:sp>
        <p:nvSpPr>
          <p:cNvPr id="5" name="Text Placeholder 4">
            <a:extLst>
              <a:ext uri="{FF2B5EF4-FFF2-40B4-BE49-F238E27FC236}">
                <a16:creationId xmlns:a16="http://schemas.microsoft.com/office/drawing/2014/main" id="{816AE857-AE9E-658A-3172-E52F0331D0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1805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B808-F22A-908C-4E7D-BEE5BFCCCBD7}"/>
              </a:ext>
            </a:extLst>
          </p:cNvPr>
          <p:cNvSpPr>
            <a:spLocks noGrp="1"/>
          </p:cNvSpPr>
          <p:nvPr>
            <p:ph type="title"/>
          </p:nvPr>
        </p:nvSpPr>
        <p:spPr>
          <a:xfrm>
            <a:off x="609600" y="274637"/>
            <a:ext cx="10972800" cy="1798711"/>
          </a:xfrm>
        </p:spPr>
        <p:txBody>
          <a:bodyPr>
            <a:normAutofit fontScale="90000"/>
          </a:bodyPr>
          <a:lstStyle/>
          <a:p>
            <a:r>
              <a:rPr lang="en-US" sz="4000" dirty="0"/>
              <a:t>Augustine, XIV.28</a:t>
            </a:r>
            <a:br>
              <a:rPr lang="en-US" sz="4000" dirty="0"/>
            </a:br>
            <a:r>
              <a:rPr lang="en-US" sz="4000" dirty="0"/>
              <a:t>How does Augustine characterize sin, and wisdom or righteousness, here?</a:t>
            </a:r>
          </a:p>
        </p:txBody>
      </p:sp>
      <p:sp>
        <p:nvSpPr>
          <p:cNvPr id="3" name="Content Placeholder 2">
            <a:extLst>
              <a:ext uri="{FF2B5EF4-FFF2-40B4-BE49-F238E27FC236}">
                <a16:creationId xmlns:a16="http://schemas.microsoft.com/office/drawing/2014/main" id="{100FFA01-DD5B-6C69-25A8-D7A818A51D09}"/>
              </a:ext>
            </a:extLst>
          </p:cNvPr>
          <p:cNvSpPr>
            <a:spLocks noGrp="1"/>
          </p:cNvSpPr>
          <p:nvPr>
            <p:ph idx="1"/>
          </p:nvPr>
        </p:nvSpPr>
        <p:spPr>
          <a:xfrm>
            <a:off x="609600" y="2153094"/>
            <a:ext cx="10972800" cy="4525963"/>
          </a:xfrm>
        </p:spPr>
        <p:txBody>
          <a:bodyPr/>
          <a:lstStyle/>
          <a:p>
            <a:pPr marL="0" indent="0">
              <a:buNone/>
            </a:pPr>
            <a:r>
              <a:rPr lang="en-US" sz="4000" dirty="0"/>
              <a:t>The earthly lifts up its head in its own glory, the Heavenly City  says to its God: “My glory; you lift up my head.” In the former, the lust for domination lords it  over its princes as over the nations it subjugates; in the other both those put in authority and those subject to them serve one another in love…</a:t>
            </a:r>
          </a:p>
        </p:txBody>
      </p:sp>
    </p:spTree>
    <p:extLst>
      <p:ext uri="{BB962C8B-B14F-4D97-AF65-F5344CB8AC3E}">
        <p14:creationId xmlns:p14="http://schemas.microsoft.com/office/powerpoint/2010/main" val="1780441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D1AF-2BC6-193A-2F9E-C4A9C3799A07}"/>
              </a:ext>
            </a:extLst>
          </p:cNvPr>
          <p:cNvSpPr>
            <a:spLocks noGrp="1"/>
          </p:cNvSpPr>
          <p:nvPr>
            <p:ph type="title"/>
          </p:nvPr>
        </p:nvSpPr>
        <p:spPr>
          <a:xfrm>
            <a:off x="609600" y="274638"/>
            <a:ext cx="10972800" cy="2170850"/>
          </a:xfrm>
        </p:spPr>
        <p:txBody>
          <a:bodyPr>
            <a:normAutofit/>
          </a:bodyPr>
          <a:lstStyle/>
          <a:p>
            <a:r>
              <a:rPr lang="en-US" dirty="0"/>
              <a:t>Augustine, XIV.28</a:t>
            </a:r>
            <a:br>
              <a:rPr lang="en-US" dirty="0"/>
            </a:br>
            <a:r>
              <a:rPr lang="en-US" sz="3100" dirty="0"/>
              <a:t>How does Augustine describe sin, here? Compare with ideas from a previous author: Kimmerer, Wright, Smith, Plantinga, Skillen, </a:t>
            </a:r>
            <a:r>
              <a:rPr lang="en-US" sz="3100" dirty="0" err="1"/>
              <a:t>Warners</a:t>
            </a:r>
            <a:r>
              <a:rPr lang="en-US" sz="3100" dirty="0"/>
              <a:t>, </a:t>
            </a:r>
            <a:r>
              <a:rPr lang="en-US" sz="3100" dirty="0" err="1"/>
              <a:t>Meyaard-Schaap</a:t>
            </a:r>
            <a:r>
              <a:rPr lang="en-US" sz="3100" dirty="0"/>
              <a:t>, </a:t>
            </a:r>
            <a:r>
              <a:rPr lang="en-US" sz="3100" dirty="0" err="1"/>
              <a:t>Tisby</a:t>
            </a:r>
            <a:r>
              <a:rPr lang="en-US" sz="3100" dirty="0"/>
              <a:t>…?</a:t>
            </a:r>
            <a:endParaRPr lang="en-US" dirty="0"/>
          </a:p>
        </p:txBody>
      </p:sp>
      <p:sp>
        <p:nvSpPr>
          <p:cNvPr id="3" name="Content Placeholder 2">
            <a:extLst>
              <a:ext uri="{FF2B5EF4-FFF2-40B4-BE49-F238E27FC236}">
                <a16:creationId xmlns:a16="http://schemas.microsoft.com/office/drawing/2014/main" id="{37D38E86-1FD8-D026-D5EB-2DD415954845}"/>
              </a:ext>
            </a:extLst>
          </p:cNvPr>
          <p:cNvSpPr>
            <a:spLocks noGrp="1"/>
          </p:cNvSpPr>
          <p:nvPr>
            <p:ph idx="1"/>
          </p:nvPr>
        </p:nvSpPr>
        <p:spPr>
          <a:xfrm>
            <a:off x="609600" y="2530550"/>
            <a:ext cx="10972800" cy="4148509"/>
          </a:xfrm>
        </p:spPr>
        <p:txBody>
          <a:bodyPr/>
          <a:lstStyle/>
          <a:p>
            <a:pPr marL="0" indent="0">
              <a:buNone/>
            </a:pPr>
            <a:r>
              <a:rPr lang="en-US" sz="3600" dirty="0"/>
              <a:t>…in the earthly city its wise men…have pursued the goods of the body or of their own mind, or of both. Or those of them who were able to know God ‘did not honor him as God, nor did they give thanks to him, but they dwindled into futility in their thoughts, and their senseless heart was darkened…’</a:t>
            </a:r>
          </a:p>
          <a:p>
            <a:pPr marL="0" indent="0">
              <a:buNone/>
            </a:pPr>
            <a:r>
              <a:rPr lang="en-US" sz="3600" i="1" dirty="0"/>
              <a:t>(note, quote is Augustine quoting Romans 1:21)</a:t>
            </a:r>
          </a:p>
        </p:txBody>
      </p:sp>
    </p:spTree>
    <p:extLst>
      <p:ext uri="{BB962C8B-B14F-4D97-AF65-F5344CB8AC3E}">
        <p14:creationId xmlns:p14="http://schemas.microsoft.com/office/powerpoint/2010/main" val="2264948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73AC-7133-59FE-7C9D-426B3A835739}"/>
              </a:ext>
            </a:extLst>
          </p:cNvPr>
          <p:cNvSpPr>
            <a:spLocks noGrp="1"/>
          </p:cNvSpPr>
          <p:nvPr>
            <p:ph type="title"/>
          </p:nvPr>
        </p:nvSpPr>
        <p:spPr>
          <a:xfrm>
            <a:off x="170121" y="274638"/>
            <a:ext cx="11738344" cy="1143000"/>
          </a:xfrm>
        </p:spPr>
        <p:txBody>
          <a:bodyPr>
            <a:normAutofit fontScale="90000"/>
          </a:bodyPr>
          <a:lstStyle/>
          <a:p>
            <a:r>
              <a:rPr lang="en-US" dirty="0"/>
              <a:t>Augustine XIV.28</a:t>
            </a:r>
            <a:br>
              <a:rPr lang="en-US" dirty="0"/>
            </a:br>
            <a:r>
              <a:rPr lang="en-US" i="1" dirty="0"/>
              <a:t>What does Augustine think a wise person is “hungry” for? What about others – what “hunger” is wise to them?</a:t>
            </a:r>
            <a:endParaRPr lang="en-US" dirty="0"/>
          </a:p>
        </p:txBody>
      </p:sp>
      <p:sp>
        <p:nvSpPr>
          <p:cNvPr id="3" name="Content Placeholder 2">
            <a:extLst>
              <a:ext uri="{FF2B5EF4-FFF2-40B4-BE49-F238E27FC236}">
                <a16:creationId xmlns:a16="http://schemas.microsoft.com/office/drawing/2014/main" id="{A63BCB41-4A40-2204-4237-E81F155C3AD6}"/>
              </a:ext>
            </a:extLst>
          </p:cNvPr>
          <p:cNvSpPr>
            <a:spLocks noGrp="1"/>
          </p:cNvSpPr>
          <p:nvPr>
            <p:ph idx="1"/>
          </p:nvPr>
        </p:nvSpPr>
        <p:spPr/>
        <p:txBody>
          <a:bodyPr/>
          <a:lstStyle/>
          <a:p>
            <a:pPr marL="0" indent="0">
              <a:buNone/>
            </a:pPr>
            <a:r>
              <a:rPr lang="en-US" sz="4000" dirty="0"/>
              <a:t>In the Heavenly City, on the other hand, man’s only wisdom is the devotion which rightly worships the true God, and looks for its reward in the fellowship of the saints, not only holy men but also holy angels, ‘so that God may be all in all.’</a:t>
            </a:r>
          </a:p>
          <a:p>
            <a:pPr marL="0" indent="0">
              <a:buNone/>
            </a:pPr>
            <a:r>
              <a:rPr lang="en-US" sz="4000" dirty="0"/>
              <a:t>(</a:t>
            </a:r>
            <a:r>
              <a:rPr lang="en-US" sz="4000" i="1" dirty="0"/>
              <a:t>Note: quote is Augustine quoting 1 Corinthians 15:28)</a:t>
            </a:r>
            <a:endParaRPr lang="en-US" sz="4000" dirty="0"/>
          </a:p>
        </p:txBody>
      </p:sp>
    </p:spTree>
    <p:extLst>
      <p:ext uri="{BB962C8B-B14F-4D97-AF65-F5344CB8AC3E}">
        <p14:creationId xmlns:p14="http://schemas.microsoft.com/office/powerpoint/2010/main" val="2177934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1DFD-1286-CA79-DAFD-180F797FA0E7}"/>
              </a:ext>
            </a:extLst>
          </p:cNvPr>
          <p:cNvSpPr>
            <a:spLocks noGrp="1"/>
          </p:cNvSpPr>
          <p:nvPr>
            <p:ph type="title"/>
          </p:nvPr>
        </p:nvSpPr>
        <p:spPr/>
        <p:txBody>
          <a:bodyPr/>
          <a:lstStyle/>
          <a:p>
            <a:r>
              <a:rPr lang="en-US" dirty="0"/>
              <a:t>Let’s Disagree</a:t>
            </a:r>
          </a:p>
        </p:txBody>
      </p:sp>
      <p:sp>
        <p:nvSpPr>
          <p:cNvPr id="3" name="Content Placeholder 2">
            <a:extLst>
              <a:ext uri="{FF2B5EF4-FFF2-40B4-BE49-F238E27FC236}">
                <a16:creationId xmlns:a16="http://schemas.microsoft.com/office/drawing/2014/main" id="{30FC986A-FADF-9DF3-23A7-71282C084A10}"/>
              </a:ext>
            </a:extLst>
          </p:cNvPr>
          <p:cNvSpPr>
            <a:spLocks noGrp="1"/>
          </p:cNvSpPr>
          <p:nvPr>
            <p:ph idx="1"/>
          </p:nvPr>
        </p:nvSpPr>
        <p:spPr/>
        <p:txBody>
          <a:bodyPr/>
          <a:lstStyle/>
          <a:p>
            <a:r>
              <a:rPr lang="en-US" dirty="0"/>
              <a:t>Consider the </a:t>
            </a:r>
            <a:r>
              <a:rPr lang="en-US" dirty="0">
                <a:hlinkClick r:id="rId2"/>
              </a:rPr>
              <a:t>outline of Wright’s points from Ch. 6-7, 9-10</a:t>
            </a:r>
            <a:endParaRPr lang="en-US" dirty="0"/>
          </a:p>
          <a:p>
            <a:pPr lvl="1"/>
            <a:r>
              <a:rPr lang="en-US" dirty="0"/>
              <a:t>Can you find a place where you disagree with my summary (I missed something or mis-characterized something)?</a:t>
            </a:r>
          </a:p>
          <a:p>
            <a:pPr lvl="1"/>
            <a:r>
              <a:rPr lang="en-US" dirty="0"/>
              <a:t>Can you find ideas of Wright’s that </a:t>
            </a:r>
            <a:r>
              <a:rPr lang="en-US" i="1" dirty="0"/>
              <a:t>another of the author’s we’ve read</a:t>
            </a:r>
            <a:r>
              <a:rPr lang="en-US" dirty="0"/>
              <a:t> would likely disagree with?</a:t>
            </a:r>
          </a:p>
          <a:p>
            <a:pPr lvl="1"/>
            <a:r>
              <a:rPr lang="en-US" dirty="0"/>
              <a:t>Are there ideas of Wright’s that  you personally disagree with?</a:t>
            </a:r>
          </a:p>
          <a:p>
            <a:r>
              <a:rPr lang="en-US" dirty="0"/>
              <a:t>In any of those cases – what’s your evidence?</a:t>
            </a:r>
          </a:p>
          <a:p>
            <a:pPr lvl="2"/>
            <a:endParaRPr lang="en-US" dirty="0"/>
          </a:p>
        </p:txBody>
      </p:sp>
    </p:spTree>
    <p:extLst>
      <p:ext uri="{BB962C8B-B14F-4D97-AF65-F5344CB8AC3E}">
        <p14:creationId xmlns:p14="http://schemas.microsoft.com/office/powerpoint/2010/main" val="2314265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7F676-AD29-A54C-8BEC-5E7052A8AE85}"/>
              </a:ext>
            </a:extLst>
          </p:cNvPr>
          <p:cNvSpPr>
            <a:spLocks noGrp="1"/>
          </p:cNvSpPr>
          <p:nvPr>
            <p:ph type="title"/>
          </p:nvPr>
        </p:nvSpPr>
        <p:spPr/>
        <p:txBody>
          <a:bodyPr>
            <a:normAutofit fontScale="90000"/>
          </a:bodyPr>
          <a:lstStyle/>
          <a:p>
            <a:r>
              <a:rPr lang="en-US" dirty="0"/>
              <a:t>Kimmerer (“</a:t>
            </a:r>
            <a:r>
              <a:rPr lang="en-US" dirty="0" err="1"/>
              <a:t>Windigo</a:t>
            </a:r>
            <a:r>
              <a:rPr lang="en-US" dirty="0"/>
              <a:t> Footprints) p. 305</a:t>
            </a:r>
            <a:br>
              <a:rPr lang="en-US" dirty="0"/>
            </a:br>
            <a:r>
              <a:rPr lang="en-US" i="1" dirty="0"/>
              <a:t>connection of individual/collective action/consequence</a:t>
            </a:r>
          </a:p>
        </p:txBody>
      </p:sp>
      <p:sp>
        <p:nvSpPr>
          <p:cNvPr id="3" name="Content Placeholder 2">
            <a:extLst>
              <a:ext uri="{FF2B5EF4-FFF2-40B4-BE49-F238E27FC236}">
                <a16:creationId xmlns:a16="http://schemas.microsoft.com/office/drawing/2014/main" id="{3E7E4F3E-3BF7-1DAC-0B28-761CB8FC9929}"/>
              </a:ext>
            </a:extLst>
          </p:cNvPr>
          <p:cNvSpPr>
            <a:spLocks noGrp="1"/>
          </p:cNvSpPr>
          <p:nvPr>
            <p:ph idx="1"/>
          </p:nvPr>
        </p:nvSpPr>
        <p:spPr/>
        <p:txBody>
          <a:bodyPr/>
          <a:lstStyle/>
          <a:p>
            <a:pPr marL="0" indent="0">
              <a:buNone/>
            </a:pPr>
            <a:r>
              <a:rPr lang="en-US" sz="3600" dirty="0"/>
              <a:t>The more a </a:t>
            </a:r>
            <a:r>
              <a:rPr lang="en-US" sz="3600" dirty="0" err="1"/>
              <a:t>Windigo</a:t>
            </a:r>
            <a:r>
              <a:rPr lang="en-US" sz="3600" dirty="0"/>
              <a:t> eats, the more ravenous it becomes. It shrieks with its craving, its mind a torture of unmet  want. Consumed by consumption, it lays waste to humankind.</a:t>
            </a:r>
          </a:p>
          <a:p>
            <a:pPr marL="0" indent="0">
              <a:buNone/>
            </a:pPr>
            <a:r>
              <a:rPr lang="en-US" sz="3600" dirty="0"/>
              <a:t>Plus…</a:t>
            </a:r>
          </a:p>
          <a:p>
            <a:pPr marL="0" indent="0">
              <a:buNone/>
            </a:pPr>
            <a:r>
              <a:rPr lang="en-US" sz="3600" dirty="0"/>
              <a:t>The consumption-driven mind-set masquerades as “quality of life” but eats us from within. (p. 308)</a:t>
            </a:r>
          </a:p>
          <a:p>
            <a:pPr marL="0" indent="0">
              <a:buNone/>
            </a:pPr>
            <a:endParaRPr lang="en-US" sz="3600" dirty="0"/>
          </a:p>
        </p:txBody>
      </p:sp>
    </p:spTree>
    <p:extLst>
      <p:ext uri="{BB962C8B-B14F-4D97-AF65-F5344CB8AC3E}">
        <p14:creationId xmlns:p14="http://schemas.microsoft.com/office/powerpoint/2010/main" val="37048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3E72-3AB6-8C94-B204-4D732A0AC0C7}"/>
              </a:ext>
            </a:extLst>
          </p:cNvPr>
          <p:cNvSpPr>
            <a:spLocks noGrp="1"/>
          </p:cNvSpPr>
          <p:nvPr>
            <p:ph type="title"/>
          </p:nvPr>
        </p:nvSpPr>
        <p:spPr/>
        <p:txBody>
          <a:bodyPr>
            <a:normAutofit fontScale="90000"/>
          </a:bodyPr>
          <a:lstStyle/>
          <a:p>
            <a:r>
              <a:rPr lang="en-US" dirty="0"/>
              <a:t>Kimmerer (“</a:t>
            </a:r>
            <a:r>
              <a:rPr lang="en-US" dirty="0" err="1"/>
              <a:t>Windigo</a:t>
            </a:r>
            <a:r>
              <a:rPr lang="en-US" dirty="0"/>
              <a:t> Footprints”) p. 308</a:t>
            </a:r>
            <a:br>
              <a:rPr lang="en-US" dirty="0"/>
            </a:br>
            <a:r>
              <a:rPr lang="en-US" sz="2700" i="1" dirty="0"/>
              <a:t>How does Kimmerer suggest we better “spend our beautiful, utterly singular lives”? What would Augustine suggest about how and why we spend our lives?</a:t>
            </a:r>
          </a:p>
        </p:txBody>
      </p:sp>
      <p:sp>
        <p:nvSpPr>
          <p:cNvPr id="3" name="Content Placeholder 2">
            <a:extLst>
              <a:ext uri="{FF2B5EF4-FFF2-40B4-BE49-F238E27FC236}">
                <a16:creationId xmlns:a16="http://schemas.microsoft.com/office/drawing/2014/main" id="{43D0B565-B23E-1EDD-EC82-10B429D34CC7}"/>
              </a:ext>
            </a:extLst>
          </p:cNvPr>
          <p:cNvSpPr>
            <a:spLocks noGrp="1"/>
          </p:cNvSpPr>
          <p:nvPr>
            <p:ph idx="1"/>
          </p:nvPr>
        </p:nvSpPr>
        <p:spPr>
          <a:xfrm>
            <a:off x="609600" y="1440706"/>
            <a:ext cx="10972800" cy="4928191"/>
          </a:xfrm>
        </p:spPr>
        <p:txBody>
          <a:bodyPr/>
          <a:lstStyle/>
          <a:p>
            <a:pPr marL="0" indent="0">
              <a:buNone/>
            </a:pPr>
            <a:r>
              <a:rPr lang="en-US" sz="4000" dirty="0"/>
              <a:t>Maybe we’ve all been banished to lonely corners by our obsession with private property. We’ve accepted banishment even from ourselves when we spend our beautiful, utterly singular lives on making more money, to buy more things that feed but never satisfy. It is the </a:t>
            </a:r>
            <a:r>
              <a:rPr lang="en-US" sz="4000" dirty="0" err="1"/>
              <a:t>Windigo</a:t>
            </a:r>
            <a:r>
              <a:rPr lang="en-US" sz="4000" dirty="0"/>
              <a:t> way that tricks us into believing that belongings fill our hunger, when it is belonging that we crave.</a:t>
            </a:r>
          </a:p>
        </p:txBody>
      </p:sp>
    </p:spTree>
    <p:extLst>
      <p:ext uri="{BB962C8B-B14F-4D97-AF65-F5344CB8AC3E}">
        <p14:creationId xmlns:p14="http://schemas.microsoft.com/office/powerpoint/2010/main" val="2856388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5C7D2-0C2B-8840-8CBC-B8A72111C796}"/>
              </a:ext>
            </a:extLst>
          </p:cNvPr>
          <p:cNvSpPr>
            <a:spLocks noGrp="1"/>
          </p:cNvSpPr>
          <p:nvPr>
            <p:ph type="title"/>
          </p:nvPr>
        </p:nvSpPr>
        <p:spPr>
          <a:xfrm>
            <a:off x="1600200" y="178565"/>
            <a:ext cx="8991600" cy="969299"/>
          </a:xfrm>
        </p:spPr>
        <p:txBody>
          <a:bodyPr>
            <a:normAutofit/>
          </a:bodyPr>
          <a:lstStyle/>
          <a:p>
            <a:r>
              <a:rPr lang="en-US" dirty="0"/>
              <a:t>James 1: 19-27 – Listening &amp; Doing</a:t>
            </a:r>
          </a:p>
        </p:txBody>
      </p:sp>
      <p:sp>
        <p:nvSpPr>
          <p:cNvPr id="3" name="Text Placeholder 2">
            <a:extLst>
              <a:ext uri="{FF2B5EF4-FFF2-40B4-BE49-F238E27FC236}">
                <a16:creationId xmlns:a16="http://schemas.microsoft.com/office/drawing/2014/main" id="{830E7CC3-DEC9-F74B-A18E-95464D828841}"/>
              </a:ext>
            </a:extLst>
          </p:cNvPr>
          <p:cNvSpPr>
            <a:spLocks noGrp="1"/>
          </p:cNvSpPr>
          <p:nvPr>
            <p:ph type="body" idx="1"/>
          </p:nvPr>
        </p:nvSpPr>
        <p:spPr>
          <a:xfrm>
            <a:off x="535021" y="1293779"/>
            <a:ext cx="10875523" cy="5385656"/>
          </a:xfrm>
        </p:spPr>
        <p:txBody>
          <a:bodyPr>
            <a:normAutofit fontScale="92500"/>
          </a:bodyPr>
          <a:lstStyle/>
          <a:p>
            <a:r>
              <a:rPr lang="en-US" sz="2400" b="1" baseline="30000" dirty="0"/>
              <a:t>19 </a:t>
            </a:r>
            <a:r>
              <a:rPr lang="en-US" sz="2400" dirty="0"/>
              <a:t>My dear brothers and sisters, take note of this: </a:t>
            </a:r>
            <a:r>
              <a:rPr lang="en-US" sz="2400" b="1" dirty="0"/>
              <a:t>Everyone should be quick to listen, slow to speak and slow to become angry, </a:t>
            </a:r>
            <a:r>
              <a:rPr lang="en-US" sz="2400" b="1" baseline="30000" dirty="0"/>
              <a:t>20 </a:t>
            </a:r>
            <a:r>
              <a:rPr lang="en-US" sz="2400" b="1" dirty="0"/>
              <a:t>because human anger does not produce the righteousness that God desires. </a:t>
            </a:r>
            <a:r>
              <a:rPr lang="en-US" sz="2400" b="1" baseline="30000" dirty="0"/>
              <a:t>21 </a:t>
            </a:r>
            <a:r>
              <a:rPr lang="en-US" sz="2400" dirty="0"/>
              <a:t>Therefore, get rid of all moral filth and the evil that is so prevalent and humbly accept the word planted in you, which can save you.</a:t>
            </a:r>
          </a:p>
          <a:p>
            <a:r>
              <a:rPr lang="en-US" sz="2400" b="1" baseline="30000" dirty="0"/>
              <a:t>22 </a:t>
            </a:r>
            <a:r>
              <a:rPr lang="en-US" sz="2400" dirty="0"/>
              <a:t>Do not merely listen to the word, and so deceive yourselves. Do what it says. </a:t>
            </a:r>
            <a:r>
              <a:rPr lang="en-US" sz="2400" b="1" baseline="30000" dirty="0"/>
              <a:t>23 </a:t>
            </a:r>
            <a:r>
              <a:rPr lang="en-US" sz="2400" dirty="0"/>
              <a:t>Anyone who listens to the word but does not do what it says is like someone who looks at his face in a mirror </a:t>
            </a:r>
            <a:r>
              <a:rPr lang="en-US" sz="2400" b="1" baseline="30000" dirty="0"/>
              <a:t>24 </a:t>
            </a:r>
            <a:r>
              <a:rPr lang="en-US" sz="2400" dirty="0"/>
              <a:t>and, after looking at himself, goes away and immediately forgets what he looks like. </a:t>
            </a:r>
            <a:r>
              <a:rPr lang="en-US" sz="2400" b="1" baseline="30000" dirty="0"/>
              <a:t>25 </a:t>
            </a:r>
            <a:r>
              <a:rPr lang="en-US" sz="2400" b="1" dirty="0"/>
              <a:t>But whoever looks intently into the perfect law that gives freedom, and continues in it—not forgetting what they have heard, but doing it—they will be blessed in what they do.</a:t>
            </a:r>
          </a:p>
          <a:p>
            <a:r>
              <a:rPr lang="en-US" sz="2400" b="1" baseline="30000" dirty="0"/>
              <a:t>26 </a:t>
            </a:r>
            <a:r>
              <a:rPr lang="en-US" sz="2400" dirty="0"/>
              <a:t>Those who consider themselves religious and yet do not keep a tight rein on their tongues deceive themselves, and their religion is worthless. </a:t>
            </a:r>
            <a:r>
              <a:rPr lang="en-US" sz="2400" b="1" baseline="30000" dirty="0"/>
              <a:t>27 </a:t>
            </a:r>
            <a:r>
              <a:rPr lang="en-US" sz="2400" dirty="0"/>
              <a:t>Religion that God our Father accepts as pure and faultless is this: to look after orphans and widows in their distress and to </a:t>
            </a:r>
            <a:r>
              <a:rPr lang="en-US" sz="2400" b="1" dirty="0"/>
              <a:t>keep oneself from being polluted by the world</a:t>
            </a:r>
            <a:r>
              <a:rPr lang="en-US" sz="2400" dirty="0"/>
              <a:t>.</a:t>
            </a:r>
          </a:p>
          <a:p>
            <a:endParaRPr lang="en-US" sz="2400" dirty="0"/>
          </a:p>
        </p:txBody>
      </p:sp>
      <p:sp>
        <p:nvSpPr>
          <p:cNvPr id="4" name="Rectangular Callout 3">
            <a:extLst>
              <a:ext uri="{FF2B5EF4-FFF2-40B4-BE49-F238E27FC236}">
                <a16:creationId xmlns:a16="http://schemas.microsoft.com/office/drawing/2014/main" id="{C51B0A03-A0BC-A044-99FE-2728C0342DE5}"/>
              </a:ext>
            </a:extLst>
          </p:cNvPr>
          <p:cNvSpPr/>
          <p:nvPr/>
        </p:nvSpPr>
        <p:spPr>
          <a:xfrm>
            <a:off x="6759146" y="1421027"/>
            <a:ext cx="3941805" cy="2007973"/>
          </a:xfrm>
          <a:prstGeom prst="wedgeRectCallout">
            <a:avLst>
              <a:gd name="adj1" fmla="val -66288"/>
              <a:gd name="adj2" fmla="val -11962"/>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Listeners and learners</a:t>
            </a:r>
          </a:p>
        </p:txBody>
      </p:sp>
      <p:sp>
        <p:nvSpPr>
          <p:cNvPr id="5" name="Rectangular Callout 4">
            <a:extLst>
              <a:ext uri="{FF2B5EF4-FFF2-40B4-BE49-F238E27FC236}">
                <a16:creationId xmlns:a16="http://schemas.microsoft.com/office/drawing/2014/main" id="{7A03B866-A670-4F45-8169-BDBA2F473584}"/>
              </a:ext>
            </a:extLst>
          </p:cNvPr>
          <p:cNvSpPr/>
          <p:nvPr/>
        </p:nvSpPr>
        <p:spPr>
          <a:xfrm>
            <a:off x="1017373" y="1618736"/>
            <a:ext cx="3941805" cy="2506362"/>
          </a:xfrm>
          <a:prstGeom prst="wedgeRectCallout">
            <a:avLst>
              <a:gd name="adj1" fmla="val 86377"/>
              <a:gd name="adj2" fmla="val 7173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Those who </a:t>
            </a:r>
            <a:r>
              <a:rPr lang="en-US" sz="5400" i="1" dirty="0"/>
              <a:t>remember</a:t>
            </a:r>
            <a:r>
              <a:rPr lang="en-US" sz="5400" dirty="0"/>
              <a:t> and </a:t>
            </a:r>
            <a:r>
              <a:rPr lang="en-US" sz="5400" i="1" dirty="0"/>
              <a:t>act</a:t>
            </a:r>
          </a:p>
        </p:txBody>
      </p:sp>
      <p:sp>
        <p:nvSpPr>
          <p:cNvPr id="6" name="Rectangular Callout 5">
            <a:extLst>
              <a:ext uri="{FF2B5EF4-FFF2-40B4-BE49-F238E27FC236}">
                <a16:creationId xmlns:a16="http://schemas.microsoft.com/office/drawing/2014/main" id="{C73C7BDA-6762-0F46-B521-A16FBCED1960}"/>
              </a:ext>
            </a:extLst>
          </p:cNvPr>
          <p:cNvSpPr/>
          <p:nvPr/>
        </p:nvSpPr>
        <p:spPr>
          <a:xfrm>
            <a:off x="6864748" y="3593450"/>
            <a:ext cx="3941805" cy="2506362"/>
          </a:xfrm>
          <a:prstGeom prst="wedgeRectCallout">
            <a:avLst>
              <a:gd name="adj1" fmla="val -79140"/>
              <a:gd name="adj2" fmla="val 59405"/>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Religion is not culture</a:t>
            </a:r>
            <a:endParaRPr lang="en-US" sz="5400" i="1" dirty="0"/>
          </a:p>
        </p:txBody>
      </p:sp>
    </p:spTree>
    <p:extLst>
      <p:ext uri="{BB962C8B-B14F-4D97-AF65-F5344CB8AC3E}">
        <p14:creationId xmlns:p14="http://schemas.microsoft.com/office/powerpoint/2010/main" val="239930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21F4-074E-734A-BE19-EEB1189B1FBA}"/>
              </a:ext>
            </a:extLst>
          </p:cNvPr>
          <p:cNvSpPr>
            <a:spLocks noGrp="1"/>
          </p:cNvSpPr>
          <p:nvPr>
            <p:ph type="title"/>
          </p:nvPr>
        </p:nvSpPr>
        <p:spPr>
          <a:xfrm>
            <a:off x="1600200" y="417493"/>
            <a:ext cx="8991600" cy="1645920"/>
          </a:xfrm>
        </p:spPr>
        <p:txBody>
          <a:bodyPr>
            <a:normAutofit fontScale="90000"/>
          </a:bodyPr>
          <a:lstStyle/>
          <a:p>
            <a:r>
              <a:rPr lang="en-US" dirty="0"/>
              <a:t>Warm-Up Conversation</a:t>
            </a:r>
            <a:br>
              <a:rPr lang="en-US" dirty="0"/>
            </a:br>
            <a:r>
              <a:rPr lang="en-US" dirty="0"/>
              <a:t>Small Groups </a:t>
            </a:r>
            <a:r>
              <a:rPr lang="en-US" dirty="0">
                <a:sym typeface="Wingdings" pitchFamily="2" charset="2"/>
              </a:rPr>
              <a:t></a:t>
            </a:r>
            <a:br>
              <a:rPr lang="en-US" dirty="0">
                <a:sym typeface="Wingdings" pitchFamily="2" charset="2"/>
              </a:rPr>
            </a:br>
            <a:r>
              <a:rPr lang="en-US" dirty="0">
                <a:sym typeface="Wingdings" pitchFamily="2" charset="2"/>
              </a:rPr>
              <a:t>Introduce a Teammate</a:t>
            </a:r>
            <a:endParaRPr lang="en-US" dirty="0"/>
          </a:p>
        </p:txBody>
      </p:sp>
      <p:sp>
        <p:nvSpPr>
          <p:cNvPr id="3" name="Content Placeholder 2">
            <a:extLst>
              <a:ext uri="{FF2B5EF4-FFF2-40B4-BE49-F238E27FC236}">
                <a16:creationId xmlns:a16="http://schemas.microsoft.com/office/drawing/2014/main" id="{8783B848-B180-8B4B-91A9-288297CCA59F}"/>
              </a:ext>
            </a:extLst>
          </p:cNvPr>
          <p:cNvSpPr>
            <a:spLocks noGrp="1"/>
          </p:cNvSpPr>
          <p:nvPr>
            <p:ph type="body" idx="1"/>
          </p:nvPr>
        </p:nvSpPr>
        <p:spPr>
          <a:xfrm>
            <a:off x="902043" y="2426388"/>
            <a:ext cx="10466173" cy="4149509"/>
          </a:xfrm>
        </p:spPr>
        <p:txBody>
          <a:bodyPr>
            <a:normAutofit lnSpcReduction="10000"/>
          </a:bodyPr>
          <a:lstStyle/>
          <a:p>
            <a:r>
              <a:rPr lang="en-US" sz="3600" dirty="0"/>
              <a:t>Austin begins the book with a story about how her parents gave her the name Austin in hopes that it would help her bypass racial discrimination. </a:t>
            </a:r>
          </a:p>
          <a:p>
            <a:pPr marL="571500" indent="-571500">
              <a:buFont typeface="Arial" panose="020B0604020202020204" pitchFamily="34" charset="0"/>
              <a:buChar char="•"/>
            </a:pPr>
            <a:r>
              <a:rPr lang="en-US" sz="3600" dirty="0"/>
              <a:t>What’s the story behind your name? </a:t>
            </a:r>
          </a:p>
          <a:p>
            <a:pPr marL="571500" indent="-571500">
              <a:buFont typeface="Arial" panose="020B0604020202020204" pitchFamily="34" charset="0"/>
              <a:buChar char="•"/>
            </a:pPr>
            <a:r>
              <a:rPr lang="en-US" sz="3600" dirty="0"/>
              <a:t>What factors were considered when you were named (was race, or other parts of your/your family’s identity, among them)?</a:t>
            </a:r>
          </a:p>
          <a:p>
            <a:endParaRPr lang="en-US" sz="3600" dirty="0"/>
          </a:p>
        </p:txBody>
      </p:sp>
    </p:spTree>
    <p:extLst>
      <p:ext uri="{BB962C8B-B14F-4D97-AF65-F5344CB8AC3E}">
        <p14:creationId xmlns:p14="http://schemas.microsoft.com/office/powerpoint/2010/main" val="3622332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EEFC89-85AD-5744-A39A-0AEE717886C2}"/>
              </a:ext>
            </a:extLst>
          </p:cNvPr>
          <p:cNvSpPr>
            <a:spLocks noGrp="1"/>
          </p:cNvSpPr>
          <p:nvPr>
            <p:ph type="title"/>
          </p:nvPr>
        </p:nvSpPr>
        <p:spPr>
          <a:xfrm>
            <a:off x="389106" y="330740"/>
            <a:ext cx="11274358" cy="6245158"/>
          </a:xfrm>
        </p:spPr>
        <p:txBody>
          <a:bodyPr>
            <a:noAutofit/>
          </a:bodyPr>
          <a:lstStyle/>
          <a:p>
            <a:r>
              <a:rPr lang="en-US" sz="3600" dirty="0"/>
              <a:t>Have you ever been in a space where you experienced </a:t>
            </a:r>
            <a:r>
              <a:rPr lang="en-US" sz="3600" b="1" i="1" dirty="0"/>
              <a:t>belonging</a:t>
            </a:r>
            <a:r>
              <a:rPr lang="en-US" sz="3600" dirty="0"/>
              <a:t> (even if it was imperfect in other ways)?  </a:t>
            </a:r>
            <a:br>
              <a:rPr lang="en-US" sz="3600" dirty="0"/>
            </a:br>
            <a:br>
              <a:rPr lang="en-US" sz="3600" dirty="0"/>
            </a:br>
            <a:r>
              <a:rPr lang="en-US" sz="3600" b="1" dirty="0"/>
              <a:t>What made it so? </a:t>
            </a:r>
            <a:br>
              <a:rPr lang="en-US" sz="3600" b="1" dirty="0"/>
            </a:br>
            <a:br>
              <a:rPr lang="en-US" sz="3600" dirty="0"/>
            </a:br>
            <a:r>
              <a:rPr lang="en-US" sz="3600" dirty="0"/>
              <a:t>Think about experiencing times when you were/are surrounded by people: “like you” or “not like you.”</a:t>
            </a:r>
            <a:br>
              <a:rPr lang="en-US" sz="3600" dirty="0"/>
            </a:br>
            <a:br>
              <a:rPr lang="en-US" sz="3600" dirty="0"/>
            </a:br>
            <a:r>
              <a:rPr lang="en-US" sz="3600" dirty="0"/>
              <a:t> </a:t>
            </a:r>
            <a:r>
              <a:rPr lang="en-US" sz="3600" b="1" dirty="0"/>
              <a:t>What experiences does Brown relate about [not] belonging?</a:t>
            </a:r>
            <a:br>
              <a:rPr lang="en-US" sz="3600" b="1" dirty="0"/>
            </a:br>
            <a:endParaRPr lang="en-US" sz="3600" b="1" dirty="0"/>
          </a:p>
        </p:txBody>
      </p:sp>
    </p:spTree>
    <p:extLst>
      <p:ext uri="{BB962C8B-B14F-4D97-AF65-F5344CB8AC3E}">
        <p14:creationId xmlns:p14="http://schemas.microsoft.com/office/powerpoint/2010/main" val="574991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82A5-AA7D-7813-5852-FA9BD4957CFB}"/>
              </a:ext>
            </a:extLst>
          </p:cNvPr>
          <p:cNvSpPr>
            <a:spLocks noGrp="1"/>
          </p:cNvSpPr>
          <p:nvPr>
            <p:ph type="title"/>
          </p:nvPr>
        </p:nvSpPr>
        <p:spPr>
          <a:xfrm>
            <a:off x="2231136" y="340659"/>
            <a:ext cx="7729728" cy="4428565"/>
          </a:xfrm>
        </p:spPr>
        <p:txBody>
          <a:bodyPr>
            <a:normAutofit fontScale="90000"/>
          </a:bodyPr>
          <a:lstStyle/>
          <a:p>
            <a:r>
              <a:rPr lang="en-US" sz="2800" b="0" i="0" kern="1200" dirty="0">
                <a:solidFill>
                  <a:schemeClr val="tx1"/>
                </a:solidFill>
                <a:effectLst/>
                <a:latin typeface="+mn-lt"/>
                <a:ea typeface="+mn-ea"/>
                <a:cs typeface="+mn-cs"/>
              </a:rPr>
              <a:t>“Justice comes before reconciliation because justice is so much harder,” Brown said. “We overcome that exhaustion by doing work as a community, not as individuals… the pursuit of racial justice relies on us; no one person is working alone.”</a:t>
            </a:r>
            <a:br>
              <a:rPr lang="en-US" sz="2800" b="0" i="0" kern="1200" dirty="0">
                <a:solidFill>
                  <a:schemeClr val="tx1"/>
                </a:solidFill>
                <a:effectLst/>
                <a:latin typeface="+mn-lt"/>
                <a:ea typeface="+mn-ea"/>
                <a:cs typeface="+mn-cs"/>
              </a:rPr>
            </a:br>
            <a:br>
              <a:rPr lang="en-US" sz="2800" b="0" i="0" kern="1200" dirty="0">
                <a:solidFill>
                  <a:schemeClr val="tx1"/>
                </a:solidFill>
                <a:effectLst/>
                <a:latin typeface="+mn-lt"/>
                <a:ea typeface="+mn-ea"/>
                <a:cs typeface="+mn-cs"/>
              </a:rPr>
            </a:br>
            <a:r>
              <a:rPr lang="en-US" sz="2800" b="0" i="1" kern="1200" dirty="0">
                <a:solidFill>
                  <a:schemeClr val="tx1"/>
                </a:solidFill>
                <a:effectLst/>
                <a:latin typeface="+mn-lt"/>
                <a:ea typeface="+mn-ea"/>
                <a:cs typeface="+mn-cs"/>
              </a:rPr>
              <a:t>Can you relate this to</a:t>
            </a:r>
            <a:br>
              <a:rPr lang="en-US" sz="2800" b="0" i="1" kern="1200" dirty="0">
                <a:solidFill>
                  <a:schemeClr val="tx1"/>
                </a:solidFill>
                <a:effectLst/>
                <a:latin typeface="+mn-lt"/>
                <a:ea typeface="+mn-ea"/>
                <a:cs typeface="+mn-cs"/>
              </a:rPr>
            </a:br>
            <a:r>
              <a:rPr lang="en-US" sz="2800" b="0" i="1" kern="1200">
                <a:solidFill>
                  <a:schemeClr val="tx1"/>
                </a:solidFill>
                <a:effectLst/>
                <a:latin typeface="+mn-lt"/>
                <a:ea typeface="+mn-ea"/>
                <a:cs typeface="+mn-cs"/>
              </a:rPr>
              <a:t>Brown’s Chapter 1? </a:t>
            </a:r>
            <a:br>
              <a:rPr lang="en-US" sz="2800" b="0" i="1" kern="1200" dirty="0">
                <a:solidFill>
                  <a:schemeClr val="tx1"/>
                </a:solidFill>
                <a:effectLst/>
                <a:latin typeface="+mn-lt"/>
                <a:ea typeface="+mn-ea"/>
                <a:cs typeface="+mn-cs"/>
              </a:rPr>
            </a:br>
            <a:r>
              <a:rPr lang="en-US" sz="2800" b="0" i="1" kern="1200" dirty="0">
                <a:solidFill>
                  <a:schemeClr val="tx1"/>
                </a:solidFill>
                <a:effectLst/>
                <a:latin typeface="+mn-lt"/>
                <a:ea typeface="+mn-ea"/>
                <a:cs typeface="+mn-cs"/>
              </a:rPr>
              <a:t>Augustine’s Two Cities?</a:t>
            </a:r>
            <a:br>
              <a:rPr lang="en-US" sz="2800" b="0" i="1" kern="1200" dirty="0">
                <a:solidFill>
                  <a:schemeClr val="tx1"/>
                </a:solidFill>
                <a:effectLst/>
                <a:latin typeface="+mn-lt"/>
                <a:ea typeface="+mn-ea"/>
                <a:cs typeface="+mn-cs"/>
              </a:rPr>
            </a:br>
            <a:r>
              <a:rPr lang="en-US" sz="2800" b="0" i="1" kern="1200" dirty="0">
                <a:solidFill>
                  <a:schemeClr val="tx1"/>
                </a:solidFill>
                <a:effectLst/>
                <a:latin typeface="+mn-lt"/>
                <a:ea typeface="+mn-ea"/>
                <a:cs typeface="+mn-cs"/>
              </a:rPr>
              <a:t>To any of Wright’s ideas?</a:t>
            </a:r>
            <a:br>
              <a:rPr lang="en-US" i="1" dirty="0"/>
            </a:br>
            <a:endParaRPr lang="en-US" i="1" dirty="0"/>
          </a:p>
        </p:txBody>
      </p:sp>
      <p:sp>
        <p:nvSpPr>
          <p:cNvPr id="3" name="TextBox 2">
            <a:extLst>
              <a:ext uri="{FF2B5EF4-FFF2-40B4-BE49-F238E27FC236}">
                <a16:creationId xmlns:a16="http://schemas.microsoft.com/office/drawing/2014/main" id="{656F2D78-2C41-A807-C696-AC12CC2978A6}"/>
              </a:ext>
            </a:extLst>
          </p:cNvPr>
          <p:cNvSpPr txBox="1"/>
          <p:nvPr/>
        </p:nvSpPr>
        <p:spPr>
          <a:xfrm>
            <a:off x="2231136" y="4769224"/>
            <a:ext cx="7729729" cy="646331"/>
          </a:xfrm>
          <a:prstGeom prst="rect">
            <a:avLst/>
          </a:prstGeom>
          <a:noFill/>
        </p:spPr>
        <p:txBody>
          <a:bodyPr wrap="square" rtlCol="0">
            <a:spAutoFit/>
          </a:bodyPr>
          <a:lstStyle/>
          <a:p>
            <a:r>
              <a:rPr lang="en-US" sz="1800" b="0" i="0" kern="1200" dirty="0">
                <a:solidFill>
                  <a:schemeClr val="tx1"/>
                </a:solidFill>
                <a:effectLst/>
                <a:latin typeface="+mn-lt"/>
                <a:ea typeface="+mn-ea"/>
                <a:cs typeface="+mn-cs"/>
              </a:rPr>
              <a:t>–Brown, https://</a:t>
            </a:r>
            <a:r>
              <a:rPr lang="en-US" sz="1800" b="0" i="0" kern="1200" dirty="0" err="1">
                <a:solidFill>
                  <a:schemeClr val="tx1"/>
                </a:solidFill>
                <a:effectLst/>
                <a:latin typeface="+mn-lt"/>
                <a:ea typeface="+mn-ea"/>
                <a:cs typeface="+mn-cs"/>
              </a:rPr>
              <a:t>www.grcc.edu</a:t>
            </a:r>
            <a:r>
              <a:rPr lang="en-US" sz="1800" b="0" i="0" kern="1200" dirty="0">
                <a:solidFill>
                  <a:schemeClr val="tx1"/>
                </a:solidFill>
                <a:effectLst/>
                <a:latin typeface="+mn-lt"/>
                <a:ea typeface="+mn-ea"/>
                <a:cs typeface="+mn-cs"/>
              </a:rPr>
              <a:t>/about-</a:t>
            </a:r>
            <a:r>
              <a:rPr lang="en-US" sz="1800" b="0" i="0" kern="1200" dirty="0" err="1">
                <a:solidFill>
                  <a:schemeClr val="tx1"/>
                </a:solidFill>
                <a:effectLst/>
                <a:latin typeface="+mn-lt"/>
                <a:ea typeface="+mn-ea"/>
                <a:cs typeface="+mn-cs"/>
              </a:rPr>
              <a:t>grcc</a:t>
            </a:r>
            <a:r>
              <a:rPr lang="en-US" sz="1800" b="0" i="0" kern="1200" dirty="0">
                <a:solidFill>
                  <a:schemeClr val="tx1"/>
                </a:solidFill>
                <a:effectLst/>
                <a:latin typeface="+mn-lt"/>
                <a:ea typeface="+mn-ea"/>
                <a:cs typeface="+mn-cs"/>
              </a:rPr>
              <a:t>/news/school-news-network-feature-austin-channing-brown-starts-diversity-lecture-series-discussing-faith</a:t>
            </a:r>
            <a:endParaRPr lang="en-US" dirty="0"/>
          </a:p>
        </p:txBody>
      </p:sp>
    </p:spTree>
    <p:extLst>
      <p:ext uri="{BB962C8B-B14F-4D97-AF65-F5344CB8AC3E}">
        <p14:creationId xmlns:p14="http://schemas.microsoft.com/office/powerpoint/2010/main" val="2885239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402603-4F80-BB46-8DAF-3F2F56C75E11}"/>
              </a:ext>
            </a:extLst>
          </p:cNvPr>
          <p:cNvSpPr>
            <a:spLocks noGrp="1"/>
          </p:cNvSpPr>
          <p:nvPr>
            <p:ph type="title"/>
          </p:nvPr>
        </p:nvSpPr>
        <p:spPr>
          <a:xfrm>
            <a:off x="609601" y="273049"/>
            <a:ext cx="4011084" cy="5266513"/>
          </a:xfrm>
        </p:spPr>
        <p:txBody>
          <a:bodyPr>
            <a:normAutofit/>
          </a:bodyPr>
          <a:lstStyle/>
          <a:p>
            <a:r>
              <a:rPr lang="en-US" sz="6000" dirty="0"/>
              <a:t>Behind the curtain…</a:t>
            </a:r>
            <a:br>
              <a:rPr lang="en-US" sz="6000" dirty="0"/>
            </a:br>
            <a:r>
              <a:rPr lang="en-US" sz="6000" dirty="0"/>
              <a:t>Harmony?</a:t>
            </a:r>
          </a:p>
        </p:txBody>
      </p:sp>
      <p:sp>
        <p:nvSpPr>
          <p:cNvPr id="4" name="Content Placeholder 3">
            <a:extLst>
              <a:ext uri="{FF2B5EF4-FFF2-40B4-BE49-F238E27FC236}">
                <a16:creationId xmlns:a16="http://schemas.microsoft.com/office/drawing/2014/main" id="{6186E603-AAAA-864F-B77D-AE69F6537044}"/>
              </a:ext>
            </a:extLst>
          </p:cNvPr>
          <p:cNvSpPr>
            <a:spLocks noGrp="1"/>
          </p:cNvSpPr>
          <p:nvPr>
            <p:ph idx="1"/>
          </p:nvPr>
        </p:nvSpPr>
        <p:spPr>
          <a:xfrm>
            <a:off x="6167335" y="291830"/>
            <a:ext cx="5758775" cy="6293796"/>
          </a:xfrm>
        </p:spPr>
        <p:txBody>
          <a:bodyPr>
            <a:normAutofit fontScale="92500"/>
          </a:bodyPr>
          <a:lstStyle/>
          <a:p>
            <a:r>
              <a:rPr lang="en-US" sz="2800" dirty="0"/>
              <a:t>How does Brown explain that there might be a lot “behind  the curtain” of apparent racial harmony in many groups and organizations?</a:t>
            </a:r>
          </a:p>
          <a:p>
            <a:r>
              <a:rPr lang="en-US" sz="2800" dirty="0"/>
              <a:t>How might we begin to explore what lies behind the curtain of “racial harmony” where you work, worship, live or attend classes at Calvin? </a:t>
            </a:r>
          </a:p>
          <a:p>
            <a:r>
              <a:rPr lang="en-US" sz="2800" b="1" dirty="0"/>
              <a:t>Are there practical and concrete actions we can take individually this week?</a:t>
            </a:r>
          </a:p>
          <a:p>
            <a:r>
              <a:rPr lang="en-US" sz="2800" b="1" dirty="0"/>
              <a:t>Are there concrete actions that you need faculty and administrators to take?</a:t>
            </a:r>
          </a:p>
          <a:p>
            <a:endParaRPr lang="en-US" sz="2800" dirty="0"/>
          </a:p>
        </p:txBody>
      </p:sp>
      <p:sp>
        <p:nvSpPr>
          <p:cNvPr id="5" name="Text Placeholder 4">
            <a:extLst>
              <a:ext uri="{FF2B5EF4-FFF2-40B4-BE49-F238E27FC236}">
                <a16:creationId xmlns:a16="http://schemas.microsoft.com/office/drawing/2014/main" id="{B3A85F24-1AE2-0E45-B30B-4E9D6A59E8B6}"/>
              </a:ext>
            </a:extLst>
          </p:cNvPr>
          <p:cNvSpPr>
            <a:spLocks noGrp="1"/>
          </p:cNvSpPr>
          <p:nvPr>
            <p:ph type="body" sz="half" idx="2"/>
          </p:nvPr>
        </p:nvSpPr>
        <p:spPr/>
        <p:txBody>
          <a:bodyPr/>
          <a:lstStyle/>
          <a:p>
            <a:endParaRPr lang="en-US"/>
          </a:p>
        </p:txBody>
      </p:sp>
      <p:sp>
        <p:nvSpPr>
          <p:cNvPr id="2" name="TextBox 1">
            <a:extLst>
              <a:ext uri="{FF2B5EF4-FFF2-40B4-BE49-F238E27FC236}">
                <a16:creationId xmlns:a16="http://schemas.microsoft.com/office/drawing/2014/main" id="{1A377D09-ABD4-4A1E-BE86-3CA5D08B69FA}"/>
              </a:ext>
            </a:extLst>
          </p:cNvPr>
          <p:cNvSpPr txBox="1"/>
          <p:nvPr/>
        </p:nvSpPr>
        <p:spPr>
          <a:xfrm rot="19551835">
            <a:off x="3331937" y="361679"/>
            <a:ext cx="3302494" cy="2554545"/>
          </a:xfrm>
          <a:prstGeom prst="rect">
            <a:avLst/>
          </a:prstGeom>
          <a:noFill/>
        </p:spPr>
        <p:txBody>
          <a:bodyPr wrap="square" rtlCol="0">
            <a:spAutoFit/>
          </a:bodyPr>
          <a:lstStyle/>
          <a:p>
            <a:r>
              <a:rPr lang="en-US" sz="3200" dirty="0"/>
              <a:t>Bonus: Can you pull ideas from the podcast(s) into your conversation?</a:t>
            </a:r>
          </a:p>
        </p:txBody>
      </p:sp>
    </p:spTree>
    <p:extLst>
      <p:ext uri="{BB962C8B-B14F-4D97-AF65-F5344CB8AC3E}">
        <p14:creationId xmlns:p14="http://schemas.microsoft.com/office/powerpoint/2010/main" val="382446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8590-B894-B141-9987-EB2BA7AB86BD}"/>
              </a:ext>
            </a:extLst>
          </p:cNvPr>
          <p:cNvSpPr>
            <a:spLocks noGrp="1"/>
          </p:cNvSpPr>
          <p:nvPr>
            <p:ph type="title"/>
          </p:nvPr>
        </p:nvSpPr>
        <p:spPr/>
        <p:txBody>
          <a:bodyPr/>
          <a:lstStyle/>
          <a:p>
            <a:r>
              <a:rPr lang="en-US" dirty="0"/>
              <a:t>Psalm 87</a:t>
            </a:r>
          </a:p>
        </p:txBody>
      </p:sp>
      <p:sp>
        <p:nvSpPr>
          <p:cNvPr id="3" name="Content Placeholder 2">
            <a:extLst>
              <a:ext uri="{FF2B5EF4-FFF2-40B4-BE49-F238E27FC236}">
                <a16:creationId xmlns:a16="http://schemas.microsoft.com/office/drawing/2014/main" id="{65964E3B-52C6-1247-971D-E490EA8E0342}"/>
              </a:ext>
            </a:extLst>
          </p:cNvPr>
          <p:cNvSpPr>
            <a:spLocks noGrp="1"/>
          </p:cNvSpPr>
          <p:nvPr>
            <p:ph idx="1"/>
          </p:nvPr>
        </p:nvSpPr>
        <p:spPr>
          <a:xfrm>
            <a:off x="609600" y="1180214"/>
            <a:ext cx="10972800" cy="5403147"/>
          </a:xfrm>
        </p:spPr>
        <p:txBody>
          <a:bodyPr numCol="2"/>
          <a:lstStyle/>
          <a:p>
            <a:pPr marL="0" indent="0">
              <a:buNone/>
            </a:pPr>
            <a:r>
              <a:rPr lang="en-US" sz="2400" b="1" baseline="30000" dirty="0"/>
              <a:t>1 </a:t>
            </a:r>
            <a:r>
              <a:rPr lang="en-US" sz="2400" dirty="0"/>
              <a:t>He has founded his city on the holy mountain.</a:t>
            </a:r>
            <a:br>
              <a:rPr lang="en-US" sz="2400" dirty="0"/>
            </a:br>
            <a:r>
              <a:rPr lang="en-US" sz="2400" b="1" baseline="30000" dirty="0"/>
              <a:t>2 </a:t>
            </a:r>
            <a:r>
              <a:rPr lang="en-US" sz="2400" dirty="0"/>
              <a:t>The </a:t>
            </a:r>
            <a:r>
              <a:rPr lang="en-US" sz="2400" cap="small" dirty="0"/>
              <a:t>Lord</a:t>
            </a:r>
            <a:r>
              <a:rPr lang="en-US" sz="2400" dirty="0"/>
              <a:t> loves the gates of Zion</a:t>
            </a:r>
            <a:br>
              <a:rPr lang="en-US" sz="2400" dirty="0"/>
            </a:br>
            <a:r>
              <a:rPr lang="en-US" sz="2400" dirty="0"/>
              <a:t>    more than all the other dwellings of Jacob.</a:t>
            </a:r>
          </a:p>
          <a:p>
            <a:pPr marL="0" indent="0">
              <a:buNone/>
            </a:pPr>
            <a:r>
              <a:rPr lang="en-US" sz="2400" b="1" baseline="30000" dirty="0"/>
              <a:t>3 </a:t>
            </a:r>
            <a:r>
              <a:rPr lang="en-US" sz="2400" dirty="0"/>
              <a:t>Glorious things are said of you,</a:t>
            </a:r>
            <a:br>
              <a:rPr lang="en-US" sz="2400" dirty="0"/>
            </a:br>
            <a:r>
              <a:rPr lang="en-US" sz="2400" dirty="0"/>
              <a:t>    city of God:</a:t>
            </a:r>
            <a:r>
              <a:rPr lang="en-US" sz="2400" baseline="30000" dirty="0"/>
              <a:t>[</a:t>
            </a:r>
            <a:r>
              <a:rPr lang="en-US" sz="2400" baseline="30000" dirty="0">
                <a:hlinkClick r:id="rId2" tooltip="See footnote a"/>
              </a:rPr>
              <a:t>a</a:t>
            </a:r>
            <a:r>
              <a:rPr lang="en-US" sz="2400" baseline="30000" dirty="0"/>
              <a:t>]</a:t>
            </a:r>
            <a:br>
              <a:rPr lang="en-US" sz="2400" dirty="0"/>
            </a:br>
            <a:r>
              <a:rPr lang="en-US" sz="2400" b="1" baseline="30000" dirty="0"/>
              <a:t>4 </a:t>
            </a:r>
            <a:r>
              <a:rPr lang="en-US" sz="2400" dirty="0"/>
              <a:t>“I will record Rahab</a:t>
            </a:r>
            <a:r>
              <a:rPr lang="en-US" sz="2400" baseline="30000" dirty="0"/>
              <a:t>[</a:t>
            </a:r>
            <a:r>
              <a:rPr lang="en-US" sz="2400" baseline="30000" dirty="0">
                <a:hlinkClick r:id="rId3" tooltip="See footnote b"/>
              </a:rPr>
              <a:t>b</a:t>
            </a:r>
            <a:r>
              <a:rPr lang="en-US" sz="2400" baseline="30000" dirty="0"/>
              <a:t>]</a:t>
            </a:r>
            <a:r>
              <a:rPr lang="en-US" sz="2400" dirty="0"/>
              <a:t> and Babylon</a:t>
            </a:r>
            <a:br>
              <a:rPr lang="en-US" sz="2400" dirty="0"/>
            </a:br>
            <a:r>
              <a:rPr lang="en-US" sz="2400" dirty="0"/>
              <a:t>    among those who acknowledge me—</a:t>
            </a:r>
            <a:br>
              <a:rPr lang="en-US" sz="2400" dirty="0"/>
            </a:br>
            <a:r>
              <a:rPr lang="en-US" sz="2400" dirty="0"/>
              <a:t>Philistia too, and </a:t>
            </a:r>
            <a:r>
              <a:rPr lang="en-US" sz="2400" dirty="0" err="1"/>
              <a:t>Tyre</a:t>
            </a:r>
            <a:r>
              <a:rPr lang="en-US" sz="2400" dirty="0"/>
              <a:t>, along with Cush</a:t>
            </a:r>
            <a:r>
              <a:rPr lang="en-US" sz="2400" baseline="30000" dirty="0"/>
              <a:t>[</a:t>
            </a:r>
            <a:r>
              <a:rPr lang="en-US" sz="2400" baseline="30000" dirty="0">
                <a:hlinkClick r:id="rId4" tooltip="See footnote c"/>
              </a:rPr>
              <a:t>c</a:t>
            </a:r>
            <a:r>
              <a:rPr lang="en-US" sz="2400" baseline="30000" dirty="0"/>
              <a:t>]</a:t>
            </a:r>
            <a:r>
              <a:rPr lang="en-US" sz="2400" dirty="0"/>
              <a:t>—</a:t>
            </a:r>
            <a:br>
              <a:rPr lang="en-US" sz="2400" dirty="0"/>
            </a:br>
            <a:r>
              <a:rPr lang="en-US" sz="2400" dirty="0"/>
              <a:t>    and will say, ‘This one was born in Zion.’”</a:t>
            </a:r>
            <a:r>
              <a:rPr lang="en-US" sz="2400" baseline="30000" dirty="0"/>
              <a:t>[</a:t>
            </a:r>
            <a:r>
              <a:rPr lang="en-US" sz="2400" baseline="30000" dirty="0">
                <a:hlinkClick r:id="rId5" tooltip="See footnote d"/>
              </a:rPr>
              <a:t>d</a:t>
            </a:r>
            <a:r>
              <a:rPr lang="en-US" sz="2400" baseline="30000" dirty="0"/>
              <a:t>]</a:t>
            </a:r>
            <a:br>
              <a:rPr lang="en-US" sz="2400" dirty="0"/>
            </a:br>
            <a:r>
              <a:rPr lang="en-US" sz="2400" b="1" baseline="30000" dirty="0"/>
              <a:t>5 </a:t>
            </a:r>
            <a:r>
              <a:rPr lang="en-US" sz="2400" dirty="0"/>
              <a:t>Indeed, of Zion it will be said,</a:t>
            </a:r>
            <a:br>
              <a:rPr lang="en-US" sz="2400" dirty="0"/>
            </a:br>
            <a:r>
              <a:rPr lang="en-US" sz="2400" dirty="0"/>
              <a:t>    “This one and that one were born in her,</a:t>
            </a:r>
            <a:br>
              <a:rPr lang="en-US" sz="2400" dirty="0"/>
            </a:br>
            <a:r>
              <a:rPr lang="en-US" sz="2400" dirty="0"/>
              <a:t>    and the Most High himself will establish her.”</a:t>
            </a:r>
            <a:br>
              <a:rPr lang="en-US" sz="2400" dirty="0"/>
            </a:br>
            <a:r>
              <a:rPr lang="en-US" sz="2400" b="1" baseline="30000" dirty="0"/>
              <a:t>6 </a:t>
            </a:r>
            <a:r>
              <a:rPr lang="en-US" sz="2400" dirty="0"/>
              <a:t>The </a:t>
            </a:r>
            <a:r>
              <a:rPr lang="en-US" sz="2400" cap="small" dirty="0"/>
              <a:t>Lord</a:t>
            </a:r>
            <a:r>
              <a:rPr lang="en-US" sz="2400" dirty="0"/>
              <a:t> will write in the register of the peoples:</a:t>
            </a:r>
            <a:br>
              <a:rPr lang="en-US" sz="2400" dirty="0"/>
            </a:br>
            <a:r>
              <a:rPr lang="en-US" sz="2400" dirty="0"/>
              <a:t>    “This one was born in Zion.”</a:t>
            </a:r>
          </a:p>
          <a:p>
            <a:pPr marL="0" indent="0">
              <a:buNone/>
            </a:pPr>
            <a:r>
              <a:rPr lang="en-US" sz="2400" b="1" baseline="30000" dirty="0"/>
              <a:t>7 </a:t>
            </a:r>
            <a:r>
              <a:rPr lang="en-US" sz="2400" dirty="0"/>
              <a:t>As they make music they will sing,</a:t>
            </a:r>
            <a:br>
              <a:rPr lang="en-US" sz="2400" dirty="0"/>
            </a:br>
            <a:r>
              <a:rPr lang="en-US" sz="2400" dirty="0"/>
              <a:t>    “All my fountains are in you.”</a:t>
            </a:r>
          </a:p>
          <a:p>
            <a:endParaRPr lang="en-US" sz="2400" dirty="0"/>
          </a:p>
        </p:txBody>
      </p:sp>
    </p:spTree>
    <p:extLst>
      <p:ext uri="{BB962C8B-B14F-4D97-AF65-F5344CB8AC3E}">
        <p14:creationId xmlns:p14="http://schemas.microsoft.com/office/powerpoint/2010/main" val="2958383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FB086-96F9-6F44-B214-B705A7D2F39D}"/>
              </a:ext>
            </a:extLst>
          </p:cNvPr>
          <p:cNvSpPr>
            <a:spLocks noGrp="1"/>
          </p:cNvSpPr>
          <p:nvPr>
            <p:ph type="title"/>
          </p:nvPr>
        </p:nvSpPr>
        <p:spPr/>
        <p:txBody>
          <a:bodyPr/>
          <a:lstStyle/>
          <a:p>
            <a:r>
              <a:rPr lang="en-US" dirty="0"/>
              <a:t>HOW do we….</a:t>
            </a:r>
          </a:p>
        </p:txBody>
      </p:sp>
      <p:sp>
        <p:nvSpPr>
          <p:cNvPr id="5" name="Text Placeholder 4">
            <a:extLst>
              <a:ext uri="{FF2B5EF4-FFF2-40B4-BE49-F238E27FC236}">
                <a16:creationId xmlns:a16="http://schemas.microsoft.com/office/drawing/2014/main" id="{7552010A-14FB-D047-B527-A950AC3F1601}"/>
              </a:ext>
            </a:extLst>
          </p:cNvPr>
          <p:cNvSpPr>
            <a:spLocks noGrp="1"/>
          </p:cNvSpPr>
          <p:nvPr>
            <p:ph type="body" idx="1"/>
          </p:nvPr>
        </p:nvSpPr>
        <p:spPr/>
        <p:txBody>
          <a:bodyPr/>
          <a:lstStyle/>
          <a:p>
            <a:r>
              <a:rPr lang="en-US" dirty="0"/>
              <a:t>Read?</a:t>
            </a:r>
          </a:p>
        </p:txBody>
      </p:sp>
      <p:sp>
        <p:nvSpPr>
          <p:cNvPr id="6" name="Content Placeholder 5">
            <a:extLst>
              <a:ext uri="{FF2B5EF4-FFF2-40B4-BE49-F238E27FC236}">
                <a16:creationId xmlns:a16="http://schemas.microsoft.com/office/drawing/2014/main" id="{BA23944C-53DE-394A-B34C-500EF22B5566}"/>
              </a:ext>
            </a:extLst>
          </p:cNvPr>
          <p:cNvSpPr>
            <a:spLocks noGrp="1"/>
          </p:cNvSpPr>
          <p:nvPr>
            <p:ph sz="half" idx="2"/>
          </p:nvPr>
        </p:nvSpPr>
        <p:spPr/>
        <p:txBody>
          <a:bodyPr/>
          <a:lstStyle/>
          <a:p>
            <a:r>
              <a:rPr lang="en-US" sz="3200" dirty="0">
                <a:hlinkClick r:id="rId2"/>
              </a:rPr>
              <a:t>https://fs.blog/how-to-read-a-book/#learn_to_read</a:t>
            </a:r>
            <a:endParaRPr lang="en-US" sz="3200" dirty="0"/>
          </a:p>
          <a:p>
            <a:r>
              <a:rPr lang="en-US" sz="3200" dirty="0"/>
              <a:t>Elementary</a:t>
            </a:r>
          </a:p>
          <a:p>
            <a:r>
              <a:rPr lang="en-US" sz="3200" dirty="0"/>
              <a:t>Inspectional</a:t>
            </a:r>
          </a:p>
          <a:p>
            <a:r>
              <a:rPr lang="en-US" sz="3200" dirty="0"/>
              <a:t>Analytical</a:t>
            </a:r>
          </a:p>
          <a:p>
            <a:r>
              <a:rPr lang="en-US" sz="3200" dirty="0" err="1"/>
              <a:t>Syntopical</a:t>
            </a:r>
            <a:endParaRPr lang="en-US" sz="3200" dirty="0"/>
          </a:p>
        </p:txBody>
      </p:sp>
      <p:sp>
        <p:nvSpPr>
          <p:cNvPr id="7" name="Text Placeholder 6">
            <a:extLst>
              <a:ext uri="{FF2B5EF4-FFF2-40B4-BE49-F238E27FC236}">
                <a16:creationId xmlns:a16="http://schemas.microsoft.com/office/drawing/2014/main" id="{8BAB0C8E-B10E-4348-A609-BB185B40E6A3}"/>
              </a:ext>
            </a:extLst>
          </p:cNvPr>
          <p:cNvSpPr>
            <a:spLocks noGrp="1"/>
          </p:cNvSpPr>
          <p:nvPr>
            <p:ph type="body" sz="quarter" idx="3"/>
          </p:nvPr>
        </p:nvSpPr>
        <p:spPr>
          <a:xfrm>
            <a:off x="5647559" y="318072"/>
            <a:ext cx="5389033" cy="639762"/>
          </a:xfrm>
        </p:spPr>
        <p:txBody>
          <a:bodyPr/>
          <a:lstStyle/>
          <a:p>
            <a:r>
              <a:rPr lang="en-US" dirty="0"/>
              <a:t>Take notes while reading?</a:t>
            </a:r>
          </a:p>
        </p:txBody>
      </p:sp>
      <p:graphicFrame>
        <p:nvGraphicFramePr>
          <p:cNvPr id="9" name="Table 9">
            <a:extLst>
              <a:ext uri="{FF2B5EF4-FFF2-40B4-BE49-F238E27FC236}">
                <a16:creationId xmlns:a16="http://schemas.microsoft.com/office/drawing/2014/main" id="{03AC3568-7ED1-FC48-A559-13EA2C9F3C4A}"/>
              </a:ext>
            </a:extLst>
          </p:cNvPr>
          <p:cNvGraphicFramePr>
            <a:graphicFrameLocks noGrp="1"/>
          </p:cNvGraphicFramePr>
          <p:nvPr>
            <p:ph sz="quarter" idx="4"/>
            <p:extLst>
              <p:ext uri="{D42A27DB-BD31-4B8C-83A1-F6EECF244321}">
                <p14:modId xmlns:p14="http://schemas.microsoft.com/office/powerpoint/2010/main" val="3211517313"/>
              </p:ext>
            </p:extLst>
          </p:nvPr>
        </p:nvGraphicFramePr>
        <p:xfrm>
          <a:off x="5454502" y="1148316"/>
          <a:ext cx="5582090" cy="5071732"/>
        </p:xfrm>
        <a:graphic>
          <a:graphicData uri="http://schemas.openxmlformats.org/drawingml/2006/table">
            <a:tbl>
              <a:tblPr firstRow="1" bandRow="1">
                <a:tableStyleId>{21E4AEA4-8DFA-4A89-87EB-49C32662AFE0}</a:tableStyleId>
              </a:tblPr>
              <a:tblGrid>
                <a:gridCol w="1116418">
                  <a:extLst>
                    <a:ext uri="{9D8B030D-6E8A-4147-A177-3AD203B41FA5}">
                      <a16:colId xmlns:a16="http://schemas.microsoft.com/office/drawing/2014/main" val="4259370925"/>
                    </a:ext>
                  </a:extLst>
                </a:gridCol>
                <a:gridCol w="1116418">
                  <a:extLst>
                    <a:ext uri="{9D8B030D-6E8A-4147-A177-3AD203B41FA5}">
                      <a16:colId xmlns:a16="http://schemas.microsoft.com/office/drawing/2014/main" val="2150003690"/>
                    </a:ext>
                  </a:extLst>
                </a:gridCol>
                <a:gridCol w="1116418">
                  <a:extLst>
                    <a:ext uri="{9D8B030D-6E8A-4147-A177-3AD203B41FA5}">
                      <a16:colId xmlns:a16="http://schemas.microsoft.com/office/drawing/2014/main" val="1267858673"/>
                    </a:ext>
                  </a:extLst>
                </a:gridCol>
                <a:gridCol w="1116418">
                  <a:extLst>
                    <a:ext uri="{9D8B030D-6E8A-4147-A177-3AD203B41FA5}">
                      <a16:colId xmlns:a16="http://schemas.microsoft.com/office/drawing/2014/main" val="1581853608"/>
                    </a:ext>
                  </a:extLst>
                </a:gridCol>
                <a:gridCol w="1116418">
                  <a:extLst>
                    <a:ext uri="{9D8B030D-6E8A-4147-A177-3AD203B41FA5}">
                      <a16:colId xmlns:a16="http://schemas.microsoft.com/office/drawing/2014/main" val="1549002514"/>
                    </a:ext>
                  </a:extLst>
                </a:gridCol>
              </a:tblGrid>
              <a:tr h="1267933">
                <a:tc>
                  <a:txBody>
                    <a:bodyPr/>
                    <a:lstStyle/>
                    <a:p>
                      <a:r>
                        <a:rPr lang="en-US" dirty="0"/>
                        <a:t>Author</a:t>
                      </a:r>
                    </a:p>
                  </a:txBody>
                  <a:tcPr/>
                </a:tc>
                <a:tc>
                  <a:txBody>
                    <a:bodyPr/>
                    <a:lstStyle/>
                    <a:p>
                      <a:r>
                        <a:rPr lang="en-US" dirty="0"/>
                        <a:t>General Topic</a:t>
                      </a:r>
                    </a:p>
                  </a:txBody>
                  <a:tcPr/>
                </a:tc>
                <a:tc>
                  <a:txBody>
                    <a:bodyPr/>
                    <a:lstStyle/>
                    <a:p>
                      <a:r>
                        <a:rPr lang="en-US" dirty="0"/>
                        <a:t>Main Claims</a:t>
                      </a:r>
                    </a:p>
                  </a:txBody>
                  <a:tcPr/>
                </a:tc>
                <a:tc>
                  <a:txBody>
                    <a:bodyPr/>
                    <a:lstStyle/>
                    <a:p>
                      <a:r>
                        <a:rPr lang="en-US" dirty="0"/>
                        <a:t>Reasons</a:t>
                      </a:r>
                    </a:p>
                    <a:p>
                      <a:r>
                        <a:rPr lang="en-US" dirty="0"/>
                        <a:t>And</a:t>
                      </a:r>
                    </a:p>
                    <a:p>
                      <a:r>
                        <a:rPr lang="en-US" dirty="0"/>
                        <a:t>Evidence</a:t>
                      </a:r>
                    </a:p>
                  </a:txBody>
                  <a:tcPr/>
                </a:tc>
                <a:tc>
                  <a:txBody>
                    <a:bodyPr/>
                    <a:lstStyle/>
                    <a:p>
                      <a:r>
                        <a:rPr lang="en-US" dirty="0"/>
                        <a:t>My Q’s</a:t>
                      </a:r>
                    </a:p>
                  </a:txBody>
                  <a:tcPr/>
                </a:tc>
                <a:extLst>
                  <a:ext uri="{0D108BD9-81ED-4DB2-BD59-A6C34878D82A}">
                    <a16:rowId xmlns:a16="http://schemas.microsoft.com/office/drawing/2014/main" val="2816102116"/>
                  </a:ext>
                </a:extLst>
              </a:tr>
              <a:tr h="12679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1852920"/>
                  </a:ext>
                </a:extLst>
              </a:tr>
              <a:tr h="126793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30688319"/>
                  </a:ext>
                </a:extLst>
              </a:tr>
              <a:tr h="12679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72615142"/>
                  </a:ext>
                </a:extLst>
              </a:tr>
            </a:tbl>
          </a:graphicData>
        </a:graphic>
      </p:graphicFrame>
    </p:spTree>
    <p:extLst>
      <p:ext uri="{BB962C8B-B14F-4D97-AF65-F5344CB8AC3E}">
        <p14:creationId xmlns:p14="http://schemas.microsoft.com/office/powerpoint/2010/main" val="273522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0A20-52FE-4865-AAF6-36A6687F8549}"/>
              </a:ext>
            </a:extLst>
          </p:cNvPr>
          <p:cNvSpPr>
            <a:spLocks noGrp="1"/>
          </p:cNvSpPr>
          <p:nvPr>
            <p:ph type="title"/>
          </p:nvPr>
        </p:nvSpPr>
        <p:spPr/>
        <p:txBody>
          <a:bodyPr/>
          <a:lstStyle/>
          <a:p>
            <a:r>
              <a:rPr lang="en-US" dirty="0"/>
              <a:t>Framing Questions</a:t>
            </a:r>
          </a:p>
        </p:txBody>
      </p:sp>
      <p:sp>
        <p:nvSpPr>
          <p:cNvPr id="3" name="Content Placeholder 2">
            <a:extLst>
              <a:ext uri="{FF2B5EF4-FFF2-40B4-BE49-F238E27FC236}">
                <a16:creationId xmlns:a16="http://schemas.microsoft.com/office/drawing/2014/main" id="{45EFF69A-9733-4DE1-B0FA-07AF06DC11D1}"/>
              </a:ext>
            </a:extLst>
          </p:cNvPr>
          <p:cNvSpPr>
            <a:spLocks noGrp="1"/>
          </p:cNvSpPr>
          <p:nvPr>
            <p:ph idx="1"/>
          </p:nvPr>
        </p:nvSpPr>
        <p:spPr/>
        <p:txBody>
          <a:bodyPr/>
          <a:lstStyle/>
          <a:p>
            <a:r>
              <a:rPr lang="en-US" dirty="0"/>
              <a:t>Who am I? (What is my true identity?)</a:t>
            </a:r>
          </a:p>
          <a:p>
            <a:pPr lvl="1"/>
            <a:r>
              <a:rPr lang="en-US" i="1" dirty="0"/>
              <a:t>Forged in crisis</a:t>
            </a:r>
          </a:p>
          <a:p>
            <a:r>
              <a:rPr lang="en-US" dirty="0"/>
              <a:t>Where is my (true) home?</a:t>
            </a:r>
          </a:p>
          <a:p>
            <a:pPr lvl="1"/>
            <a:r>
              <a:rPr lang="en-US" i="1" dirty="0"/>
              <a:t>Asked in exile</a:t>
            </a:r>
          </a:p>
          <a:p>
            <a:r>
              <a:rPr lang="en-US" dirty="0"/>
              <a:t>In what do I put my ultimate hope?</a:t>
            </a:r>
          </a:p>
          <a:p>
            <a:pPr lvl="1"/>
            <a:r>
              <a:rPr lang="en-US" i="1" dirty="0"/>
              <a:t>Confronted by loss/threatened by despair, what center holds?</a:t>
            </a:r>
          </a:p>
          <a:p>
            <a:r>
              <a:rPr lang="en-US" dirty="0"/>
              <a:t>Where (with what community) do I belong?</a:t>
            </a:r>
          </a:p>
          <a:p>
            <a:pPr lvl="1"/>
            <a:r>
              <a:rPr lang="en-US" dirty="0"/>
              <a:t>Around what </a:t>
            </a:r>
            <a:r>
              <a:rPr lang="en-US" i="1" dirty="0"/>
              <a:t>common ultimate objects of love </a:t>
            </a:r>
            <a:r>
              <a:rPr lang="en-US" dirty="0"/>
              <a:t>will we organize and order our lives?  </a:t>
            </a:r>
          </a:p>
          <a:p>
            <a:endParaRPr lang="en-US" dirty="0"/>
          </a:p>
        </p:txBody>
      </p:sp>
    </p:spTree>
    <p:extLst>
      <p:ext uri="{BB962C8B-B14F-4D97-AF65-F5344CB8AC3E}">
        <p14:creationId xmlns:p14="http://schemas.microsoft.com/office/powerpoint/2010/main" val="759761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CC596F-B9D9-4BD2-8F2E-4427441B0CA0}"/>
              </a:ext>
            </a:extLst>
          </p:cNvPr>
          <p:cNvPicPr>
            <a:picLocks noChangeAspect="1"/>
          </p:cNvPicPr>
          <p:nvPr/>
        </p:nvPicPr>
        <p:blipFill rotWithShape="1">
          <a:blip r:embed="rId2"/>
          <a:srcRect t="11466" r="-1" b="16302"/>
          <a:stretch/>
        </p:blipFill>
        <p:spPr>
          <a:xfrm>
            <a:off x="321733" y="321733"/>
            <a:ext cx="11548534" cy="6214534"/>
          </a:xfrm>
          <a:prstGeom prst="rect">
            <a:avLst/>
          </a:prstGeom>
        </p:spPr>
      </p:pic>
    </p:spTree>
    <p:extLst>
      <p:ext uri="{BB962C8B-B14F-4D97-AF65-F5344CB8AC3E}">
        <p14:creationId xmlns:p14="http://schemas.microsoft.com/office/powerpoint/2010/main" val="35749892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3B19CC-8122-4425-824D-DE711D68AC5F}"/>
              </a:ext>
            </a:extLst>
          </p:cNvPr>
          <p:cNvPicPr>
            <a:picLocks noChangeAspect="1"/>
          </p:cNvPicPr>
          <p:nvPr/>
        </p:nvPicPr>
        <p:blipFill rotWithShape="1">
          <a:blip r:embed="rId2"/>
          <a:srcRect t="11122" r="-1" b="10032"/>
          <a:stretch/>
        </p:blipFill>
        <p:spPr>
          <a:xfrm>
            <a:off x="321733" y="321733"/>
            <a:ext cx="11548534" cy="6214534"/>
          </a:xfrm>
          <a:prstGeom prst="rect">
            <a:avLst/>
          </a:prstGeom>
        </p:spPr>
      </p:pic>
    </p:spTree>
    <p:extLst>
      <p:ext uri="{BB962C8B-B14F-4D97-AF65-F5344CB8AC3E}">
        <p14:creationId xmlns:p14="http://schemas.microsoft.com/office/powerpoint/2010/main" val="979354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A05DF1F-5A22-4BDD-9CB0-E32D2979995D}"/>
              </a:ext>
            </a:extLst>
          </p:cNvPr>
          <p:cNvPicPr>
            <a:picLocks noChangeAspect="1"/>
          </p:cNvPicPr>
          <p:nvPr/>
        </p:nvPicPr>
        <p:blipFill rotWithShape="1">
          <a:blip r:embed="rId2"/>
          <a:srcRect l="24550" r="176" b="1"/>
          <a:stretch/>
        </p:blipFill>
        <p:spPr>
          <a:xfrm>
            <a:off x="6421035" y="643467"/>
            <a:ext cx="5129784" cy="5571066"/>
          </a:xfrm>
          <a:prstGeom prst="rect">
            <a:avLst/>
          </a:prstGeom>
        </p:spPr>
      </p:pic>
      <p:sp>
        <p:nvSpPr>
          <p:cNvPr id="12" name="Rectangle 11">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D9F528-B20A-4C3A-B707-0FD8821A2A88}"/>
              </a:ext>
            </a:extLst>
          </p:cNvPr>
          <p:cNvPicPr>
            <a:picLocks noChangeAspect="1"/>
          </p:cNvPicPr>
          <p:nvPr/>
        </p:nvPicPr>
        <p:blipFill rotWithShape="1">
          <a:blip r:embed="rId3"/>
          <a:srcRect l="10751" r="28017" b="1"/>
          <a:stretch/>
        </p:blipFill>
        <p:spPr>
          <a:xfrm>
            <a:off x="641180" y="643467"/>
            <a:ext cx="5129784" cy="5571066"/>
          </a:xfrm>
          <a:prstGeom prst="rect">
            <a:avLst/>
          </a:prstGeom>
        </p:spPr>
      </p:pic>
    </p:spTree>
    <p:extLst>
      <p:ext uri="{BB962C8B-B14F-4D97-AF65-F5344CB8AC3E}">
        <p14:creationId xmlns:p14="http://schemas.microsoft.com/office/powerpoint/2010/main" val="1724710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245620B581C549B180426911589F48" ma:contentTypeVersion="8" ma:contentTypeDescription="Create a new document." ma:contentTypeScope="" ma:versionID="f2cd7eb99737a4fa90cdb61bfe7f0356">
  <xsd:schema xmlns:xsd="http://www.w3.org/2001/XMLSchema" xmlns:xs="http://www.w3.org/2001/XMLSchema" xmlns:p="http://schemas.microsoft.com/office/2006/metadata/properties" xmlns:ns2="88894c29-5996-4335-aa4a-cf366c5ed2a6" xmlns:ns3="97e7dd10-99a6-49a5-9413-0c3a67918875" targetNamespace="http://schemas.microsoft.com/office/2006/metadata/properties" ma:root="true" ma:fieldsID="a913ce487f5d3335b296eb7fa1b9c646" ns2:_="" ns3:_="">
    <xsd:import namespace="88894c29-5996-4335-aa4a-cf366c5ed2a6"/>
    <xsd:import namespace="97e7dd10-99a6-49a5-9413-0c3a6791887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894c29-5996-4335-aa4a-cf366c5ed2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7e7dd10-99a6-49a5-9413-0c3a6791887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3DD2AF-A569-4F22-BBAF-F30D0C96D5AC}">
  <ds:schemaRefs>
    <ds:schemaRef ds:uri="http://schemas.microsoft.com/sharepoint/v3/contenttype/forms"/>
  </ds:schemaRefs>
</ds:datastoreItem>
</file>

<file path=customXml/itemProps2.xml><?xml version="1.0" encoding="utf-8"?>
<ds:datastoreItem xmlns:ds="http://schemas.openxmlformats.org/officeDocument/2006/customXml" ds:itemID="{49D21BBC-C526-4307-8E69-9E93B17F2C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894c29-5996-4335-aa4a-cf366c5ed2a6"/>
    <ds:schemaRef ds:uri="97e7dd10-99a6-49a5-9413-0c3a679188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23F584-6DC3-41D5-8404-D2D20B3D14F8}">
  <ds:schemaRefs>
    <ds:schemaRef ds:uri="http://www.w3.org/XML/1998/namespace"/>
    <ds:schemaRef ds:uri="97e7dd10-99a6-49a5-9413-0c3a67918875"/>
    <ds:schemaRef ds:uri="http://purl.org/dc/terms/"/>
    <ds:schemaRef ds:uri="http://schemas.openxmlformats.org/package/2006/metadata/core-properties"/>
    <ds:schemaRef ds:uri="http://purl.org/dc/elements/1.1/"/>
    <ds:schemaRef ds:uri="http://purl.org/dc/dcmitype/"/>
    <ds:schemaRef ds:uri="http://schemas.microsoft.com/office/2006/documentManagement/types"/>
    <ds:schemaRef ds:uri="http://schemas.microsoft.com/office/2006/metadata/properties"/>
    <ds:schemaRef ds:uri="http://schemas.microsoft.com/office/infopath/2007/PartnerControls"/>
    <ds:schemaRef ds:uri="88894c29-5996-4335-aa4a-cf366c5ed2a6"/>
  </ds:schemaRefs>
</ds:datastoreItem>
</file>

<file path=docProps/app.xml><?xml version="1.0" encoding="utf-8"?>
<Properties xmlns="http://schemas.openxmlformats.org/officeDocument/2006/extended-properties" xmlns:vt="http://schemas.openxmlformats.org/officeDocument/2006/docPropsVTypes">
  <TotalTime>1717</TotalTime>
  <Words>2509</Words>
  <Application>Microsoft Macintosh PowerPoint</Application>
  <PresentationFormat>Widescreen</PresentationFormat>
  <Paragraphs>182</Paragraphs>
  <Slides>36</Slides>
  <Notes>2</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Constantia</vt:lpstr>
      <vt:lpstr>Wingdings</vt:lpstr>
      <vt:lpstr>Office Theme</vt:lpstr>
      <vt:lpstr>CORE 100: Diversity &amp; Difference - Heartbreak</vt:lpstr>
      <vt:lpstr>New Teams! Back of Room</vt:lpstr>
      <vt:lpstr>Let’s Disagree</vt:lpstr>
      <vt:lpstr>Psalm 87</vt:lpstr>
      <vt:lpstr>HOW do we….</vt:lpstr>
      <vt:lpstr>Framing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Framing Questions</vt:lpstr>
      <vt:lpstr>Augustine’s magnum opus </vt:lpstr>
      <vt:lpstr>His Answer: An Assurance—</vt:lpstr>
      <vt:lpstr>The Two Cities</vt:lpstr>
      <vt:lpstr>What are the TWO CITIES then?</vt:lpstr>
      <vt:lpstr>One heart, two possible objects: creation OR Creator</vt:lpstr>
      <vt:lpstr>Earthly citizens, heavenly citizens</vt:lpstr>
      <vt:lpstr>Examples… [brainstorm]</vt:lpstr>
      <vt:lpstr>How then shall we live?    “be otherworldly in the world” (Peter Brown)</vt:lpstr>
      <vt:lpstr>“Being otherworldly in the world”, con’t</vt:lpstr>
      <vt:lpstr>Augustine’s Legacy in the Reformed Tradition</vt:lpstr>
      <vt:lpstr>Practices of Reformed people</vt:lpstr>
      <vt:lpstr>Quotes &amp; Questions for Discussion</vt:lpstr>
      <vt:lpstr>Augustine, XIV.28 How does Augustine characterize sin, and wisdom or righteousness, here?</vt:lpstr>
      <vt:lpstr>Augustine, XIV.28 How does Augustine describe sin, here? Compare with ideas from a previous author: Kimmerer, Wright, Smith, Plantinga, Skillen, Warners, Meyaard-Schaap, Tisby…?</vt:lpstr>
      <vt:lpstr>Augustine XIV.28 What does Augustine think a wise person is “hungry” for? What about others – what “hunger” is wise to them?</vt:lpstr>
      <vt:lpstr>Kimmerer (“Windigo Footprints) p. 305 connection of individual/collective action/consequence</vt:lpstr>
      <vt:lpstr>Kimmerer (“Windigo Footprints”) p. 308 How does Kimmerer suggest we better “spend our beautiful, utterly singular lives”? What would Augustine suggest about how and why we spend our lives?</vt:lpstr>
      <vt:lpstr>James 1: 19-27 – Listening &amp; Doing</vt:lpstr>
      <vt:lpstr>Warm-Up Conversation Small Groups  Introduce a Teammate</vt:lpstr>
      <vt:lpstr>Have you ever been in a space where you experienced belonging (even if it was imperfect in other ways)?    What made it so?   Think about experiencing times when you were/are surrounded by people: “like you” or “not like you.”   What experiences does Brown relate about [not] belonging? </vt:lpstr>
      <vt:lpstr>“Justice comes before reconciliation because justice is so much harder,” Brown said. “We overcome that exhaustion by doing work as a community, not as individuals… the pursuit of racial justice relies on us; no one person is working alone.”  Can you relate this to Brown’s Chapter 1?  Augustine’s Two Cities? To any of Wright’s ideas? </vt:lpstr>
      <vt:lpstr>Behind the curtain… Harmony?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 251 History of Ancient &amp; Medieval</dc:title>
  <dc:creator>Rebecca DeYoung</dc:creator>
  <cp:lastModifiedBy>Stacy DeRuiter</cp:lastModifiedBy>
  <cp:revision>21</cp:revision>
  <cp:lastPrinted>2023-09-18T14:30:36Z</cp:lastPrinted>
  <dcterms:created xsi:type="dcterms:W3CDTF">2020-07-20T17:06:30Z</dcterms:created>
  <dcterms:modified xsi:type="dcterms:W3CDTF">2024-09-25T13:16:50Z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0x010100AB245620B581C549B180426911589F48</vt:lpwstr>
  </property>
</Properties>
</file>